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02" r:id="rId3"/>
    <p:sldId id="257" r:id="rId4"/>
    <p:sldId id="258" r:id="rId5"/>
    <p:sldId id="259" r:id="rId6"/>
    <p:sldId id="260" r:id="rId7"/>
    <p:sldId id="261" r:id="rId8"/>
    <p:sldId id="262" r:id="rId9"/>
    <p:sldId id="263" r:id="rId10"/>
    <p:sldId id="264" r:id="rId11"/>
    <p:sldId id="265" r:id="rId12"/>
    <p:sldId id="303" r:id="rId13"/>
    <p:sldId id="304" r:id="rId14"/>
    <p:sldId id="305" r:id="rId15"/>
    <p:sldId id="306" r:id="rId16"/>
    <p:sldId id="308" r:id="rId17"/>
    <p:sldId id="307" r:id="rId18"/>
    <p:sldId id="309" r:id="rId19"/>
    <p:sldId id="266" r:id="rId20"/>
    <p:sldId id="310" r:id="rId21"/>
    <p:sldId id="311" r:id="rId22"/>
    <p:sldId id="312" r:id="rId23"/>
    <p:sldId id="313"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315" r:id="rId50"/>
    <p:sldId id="314" r:id="rId51"/>
    <p:sldId id="293" r:id="rId52"/>
    <p:sldId id="294" r:id="rId53"/>
    <p:sldId id="295"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91" autoAdjust="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E5DC7A-2591-47AF-89CF-318E55F9E078}" type="datetimeFigureOut">
              <a:rPr lang="en-US" smtClean="0"/>
              <a:t>6/5/2018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369D-C3F6-40B2-8458-C695D3CC2526}" type="slidenum">
              <a:rPr lang="en-US" smtClean="0"/>
              <a:t>‹#›</a:t>
            </a:fld>
            <a:endParaRPr lang="en-US"/>
          </a:p>
        </p:txBody>
      </p:sp>
    </p:spTree>
    <p:extLst>
      <p:ext uri="{BB962C8B-B14F-4D97-AF65-F5344CB8AC3E}">
        <p14:creationId xmlns:p14="http://schemas.microsoft.com/office/powerpoint/2010/main" val="1958405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not sure line 2 works that way. It seems plausible that a distribution closed under conditionalization should permit, for any P, that the probability that Q allow the construction of a probability function conditional on P, for Q. But this only makes sense if: (</a:t>
            </a:r>
            <a:r>
              <a:rPr lang="en-US" dirty="0" err="1"/>
              <a:t>i</a:t>
            </a:r>
            <a:r>
              <a:rPr lang="en-US" dirty="0"/>
              <a:t>) </a:t>
            </a:r>
            <a:r>
              <a:rPr lang="en-US" dirty="0" err="1"/>
              <a:t>Pr</a:t>
            </a:r>
            <a:r>
              <a:rPr lang="en-US" dirty="0"/>
              <a:t>(P)&gt;0 &amp; </a:t>
            </a:r>
            <a:r>
              <a:rPr lang="en-US" dirty="0" err="1"/>
              <a:t>Pr</a:t>
            </a:r>
            <a:r>
              <a:rPr lang="en-US" dirty="0"/>
              <a:t>(Q)&gt;0, </a:t>
            </a:r>
            <a:r>
              <a:rPr lang="en-US" i="1" dirty="0"/>
              <a:t>and</a:t>
            </a:r>
            <a:r>
              <a:rPr lang="en-US" i="0" dirty="0"/>
              <a:t> (ii) </a:t>
            </a:r>
            <a:r>
              <a:rPr lang="en-US" i="0" dirty="0" err="1"/>
              <a:t>Pr</a:t>
            </a:r>
            <a:r>
              <a:rPr lang="en-US" i="0" dirty="0"/>
              <a:t>(P &amp; Q)={0}. But here that would amount to begging the question. </a:t>
            </a:r>
            <a:endParaRPr lang="en-US" dirty="0"/>
          </a:p>
        </p:txBody>
      </p:sp>
      <p:sp>
        <p:nvSpPr>
          <p:cNvPr id="4" name="Slide Number Placeholder 3"/>
          <p:cNvSpPr>
            <a:spLocks noGrp="1"/>
          </p:cNvSpPr>
          <p:nvPr>
            <p:ph type="sldNum" sz="quarter" idx="10"/>
          </p:nvPr>
        </p:nvSpPr>
        <p:spPr/>
        <p:txBody>
          <a:bodyPr/>
          <a:lstStyle/>
          <a:p>
            <a:fld id="{E6AE369D-C3F6-40B2-8458-C695D3CC2526}" type="slidenum">
              <a:rPr lang="en-US" smtClean="0"/>
              <a:t>35</a:t>
            </a:fld>
            <a:endParaRPr lang="en-US"/>
          </a:p>
        </p:txBody>
      </p:sp>
    </p:spTree>
    <p:extLst>
      <p:ext uri="{BB962C8B-B14F-4D97-AF65-F5344CB8AC3E}">
        <p14:creationId xmlns:p14="http://schemas.microsoft.com/office/powerpoint/2010/main" val="96905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AE369D-C3F6-40B2-8458-C695D3CC2526}" type="slidenum">
              <a:rPr lang="en-US" smtClean="0"/>
              <a:t>53</a:t>
            </a:fld>
            <a:endParaRPr lang="en-US"/>
          </a:p>
        </p:txBody>
      </p:sp>
    </p:spTree>
    <p:extLst>
      <p:ext uri="{BB962C8B-B14F-4D97-AF65-F5344CB8AC3E}">
        <p14:creationId xmlns:p14="http://schemas.microsoft.com/office/powerpoint/2010/main" val="845303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FBEE0C8-FD8D-4D4A-9F5F-60B1AFA63418}"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3342330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D5C3D2-A5F4-4ECD-8E1C-ABA2B393098E}"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340738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3E4387-09AB-4EBC-AFE4-D3A31E1364A9}"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1747861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97961A-A35D-4B5A-844A-0005A7EA48BB}"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3931430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B16D7C-E467-4050-B260-B1B81C096FE5}" type="datetime1">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2996900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D5EC34-F52A-471C-A722-DC6363AB50AD}" type="datetime1">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374329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4F6BA7-7935-4DD8-96D5-B5503781DED4}" type="datetime1">
              <a:rPr lang="en-US" smtClean="0"/>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91521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867BA9-5C60-44E9-9E71-83270AA67686}" type="datetime1">
              <a:rPr lang="en-US" smtClean="0"/>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378365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6BA0F-044A-4A6D-819D-026B4BFF4D9F}" type="datetime1">
              <a:rPr lang="en-US" smtClean="0"/>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358597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D81C85-9DD6-4A5C-B482-6BB7B54C4C7C}" type="datetime1">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338055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8552C-6042-4976-AA18-FA9EB471909A}" type="datetime1">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9629F-E23F-4CA2-9C66-5F5F2EC91974}" type="slidenum">
              <a:rPr lang="en-US" smtClean="0"/>
              <a:t>‹#›</a:t>
            </a:fld>
            <a:endParaRPr lang="en-US"/>
          </a:p>
        </p:txBody>
      </p:sp>
    </p:spTree>
    <p:extLst>
      <p:ext uri="{BB962C8B-B14F-4D97-AF65-F5344CB8AC3E}">
        <p14:creationId xmlns:p14="http://schemas.microsoft.com/office/powerpoint/2010/main" val="276397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CA30D-CE70-4E72-9196-660B0D36B626}" type="datetime1">
              <a:rPr lang="en-US" smtClean="0"/>
              <a:t>6/5/2018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9629F-E23F-4CA2-9C66-5F5F2EC91974}" type="slidenum">
              <a:rPr lang="en-US" smtClean="0"/>
              <a:t>‹#›</a:t>
            </a:fld>
            <a:endParaRPr lang="en-US"/>
          </a:p>
        </p:txBody>
      </p:sp>
    </p:spTree>
    <p:extLst>
      <p:ext uri="{BB962C8B-B14F-4D97-AF65-F5344CB8AC3E}">
        <p14:creationId xmlns:p14="http://schemas.microsoft.com/office/powerpoint/2010/main" val="201883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hnbeverley2021@u.northwester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err="1"/>
              <a:t>Santorio’s</a:t>
            </a:r>
            <a:r>
              <a:rPr lang="en-US" b="1" i="1" dirty="0"/>
              <a:t> Non-Classical Counterfactuals </a:t>
            </a:r>
          </a:p>
        </p:txBody>
      </p:sp>
      <p:sp>
        <p:nvSpPr>
          <p:cNvPr id="3" name="Subtitle 2"/>
          <p:cNvSpPr>
            <a:spLocks noGrp="1"/>
          </p:cNvSpPr>
          <p:nvPr>
            <p:ph type="subTitle" idx="1"/>
          </p:nvPr>
        </p:nvSpPr>
        <p:spPr/>
        <p:txBody>
          <a:bodyPr/>
          <a:lstStyle/>
          <a:p>
            <a:r>
              <a:rPr lang="en-US" i="1" dirty="0"/>
              <a:t>John Beverley</a:t>
            </a:r>
          </a:p>
          <a:p>
            <a:r>
              <a:rPr lang="en-US" dirty="0">
                <a:hlinkClick r:id="rId2"/>
              </a:rPr>
              <a:t>johnbeverley2021@u.northwestern.edu</a:t>
            </a:r>
            <a:r>
              <a:rPr lang="en-US" dirty="0"/>
              <a:t> </a:t>
            </a:r>
          </a:p>
        </p:txBody>
      </p:sp>
      <p:sp>
        <p:nvSpPr>
          <p:cNvPr id="4" name="Slide Number Placeholder 3"/>
          <p:cNvSpPr>
            <a:spLocks noGrp="1"/>
          </p:cNvSpPr>
          <p:nvPr>
            <p:ph type="sldNum" sz="quarter" idx="12"/>
          </p:nvPr>
        </p:nvSpPr>
        <p:spPr/>
        <p:txBody>
          <a:bodyPr/>
          <a:lstStyle/>
          <a:p>
            <a:fld id="{C949629F-E23F-4CA2-9C66-5F5F2EC91974}" type="slidenum">
              <a:rPr lang="en-US" smtClean="0"/>
              <a:t>1</a:t>
            </a:fld>
            <a:endParaRPr lang="en-US"/>
          </a:p>
        </p:txBody>
      </p:sp>
    </p:spTree>
    <p:extLst>
      <p:ext uri="{BB962C8B-B14F-4D97-AF65-F5344CB8AC3E}">
        <p14:creationId xmlns:p14="http://schemas.microsoft.com/office/powerpoint/2010/main" val="3454563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a:xfrm>
            <a:off x="838199" y="1825625"/>
            <a:ext cx="11116235" cy="4346576"/>
          </a:xfrm>
        </p:spPr>
        <p:txBody>
          <a:bodyPr>
            <a:normAutofit/>
          </a:bodyPr>
          <a:lstStyle/>
          <a:p>
            <a:r>
              <a:rPr lang="en-US" dirty="0"/>
              <a:t>To see why, consider the following: </a:t>
            </a:r>
          </a:p>
          <a:p>
            <a:endParaRPr lang="en-US" dirty="0"/>
          </a:p>
          <a:p>
            <a:pPr marL="349250" lvl="0" indent="-349250">
              <a:buNone/>
              <a:tabLst>
                <a:tab pos="9264650" algn="l"/>
                <a:tab pos="10112375" algn="l"/>
              </a:tabLst>
            </a:pPr>
            <a:r>
              <a:rPr lang="en-US" dirty="0"/>
              <a:t>	</a:t>
            </a:r>
            <a:r>
              <a:rPr lang="en-US" b="1" dirty="0"/>
              <a:t>(3)</a:t>
            </a:r>
            <a:r>
              <a:rPr lang="en-US" dirty="0"/>
              <a:t> It’s not the case that if S had taken the exam she would’ve passed</a:t>
            </a:r>
          </a:p>
          <a:p>
            <a:pPr marL="349250" lvl="0" indent="-349250">
              <a:buNone/>
              <a:tabLst>
                <a:tab pos="9264650" algn="l"/>
                <a:tab pos="10112375" algn="l"/>
              </a:tabLst>
            </a:pPr>
            <a:r>
              <a:rPr lang="en-US" dirty="0"/>
              <a:t>	</a:t>
            </a:r>
            <a:r>
              <a:rPr lang="en-US" b="1" dirty="0"/>
              <a:t>(3*) </a:t>
            </a:r>
            <a:r>
              <a:rPr lang="en-US" dirty="0"/>
              <a:t>If S had taken the exam, she wouldn’t have passed</a:t>
            </a:r>
          </a:p>
          <a:p>
            <a:pPr marL="349250" lvl="0" indent="-349250">
              <a:buNone/>
              <a:tabLst>
                <a:tab pos="9264650" algn="l"/>
                <a:tab pos="10112375" algn="l"/>
              </a:tabLst>
            </a:pPr>
            <a:r>
              <a:rPr lang="en-US" dirty="0"/>
              <a:t>	</a:t>
            </a:r>
            <a:r>
              <a:rPr lang="en-US" b="1" dirty="0"/>
              <a:t>(4)</a:t>
            </a:r>
            <a:r>
              <a:rPr lang="en-US" dirty="0"/>
              <a:t> I believe it’s not the case if S had taken the exam she would’ve passed</a:t>
            </a:r>
          </a:p>
          <a:p>
            <a:pPr marL="349250" lvl="0" indent="-349250">
              <a:buNone/>
              <a:tabLst>
                <a:tab pos="9264650" algn="l"/>
                <a:tab pos="10112375" algn="l"/>
              </a:tabLst>
            </a:pPr>
            <a:r>
              <a:rPr lang="en-US" dirty="0"/>
              <a:t>	</a:t>
            </a:r>
            <a:r>
              <a:rPr lang="en-US" b="1" dirty="0"/>
              <a:t>(4*) </a:t>
            </a:r>
            <a:r>
              <a:rPr lang="en-US" dirty="0"/>
              <a:t>I believe that if S had taken the exam she wouldn’t have passed</a:t>
            </a:r>
          </a:p>
          <a:p>
            <a:pPr marL="349250" lvl="0" indent="-349250">
              <a:buNone/>
              <a:tabLst>
                <a:tab pos="9264650" algn="l"/>
                <a:tab pos="10112375" algn="l"/>
              </a:tabLst>
            </a:pPr>
            <a:endParaRPr lang="en-US" dirty="0"/>
          </a:p>
          <a:p>
            <a:r>
              <a:rPr lang="en-US" b="1" dirty="0"/>
              <a:t>(3) </a:t>
            </a:r>
            <a:r>
              <a:rPr lang="en-US" dirty="0"/>
              <a:t>and </a:t>
            </a:r>
            <a:r>
              <a:rPr lang="en-US" b="1" dirty="0"/>
              <a:t>(3*) </a:t>
            </a:r>
            <a:r>
              <a:rPr lang="en-US" dirty="0"/>
              <a:t>seem semantically equivalent, as do </a:t>
            </a:r>
            <a:r>
              <a:rPr lang="en-US" b="1" dirty="0"/>
              <a:t>(4)</a:t>
            </a:r>
            <a:r>
              <a:rPr lang="en-US" dirty="0"/>
              <a:t> and </a:t>
            </a:r>
            <a:r>
              <a:rPr lang="en-US" b="1" dirty="0"/>
              <a:t>(4*)</a:t>
            </a:r>
          </a:p>
        </p:txBody>
      </p:sp>
      <p:sp>
        <p:nvSpPr>
          <p:cNvPr id="4" name="Slide Number Placeholder 3"/>
          <p:cNvSpPr>
            <a:spLocks noGrp="1"/>
          </p:cNvSpPr>
          <p:nvPr>
            <p:ph type="sldNum" sz="quarter" idx="12"/>
          </p:nvPr>
        </p:nvSpPr>
        <p:spPr/>
        <p:txBody>
          <a:bodyPr/>
          <a:lstStyle/>
          <a:p>
            <a:fld id="{C949629F-E23F-4CA2-9C66-5F5F2EC91974}" type="slidenum">
              <a:rPr lang="en-US" smtClean="0"/>
              <a:t>10</a:t>
            </a:fld>
            <a:endParaRPr lang="en-US"/>
          </a:p>
        </p:txBody>
      </p:sp>
    </p:spTree>
    <p:extLst>
      <p:ext uri="{BB962C8B-B14F-4D97-AF65-F5344CB8AC3E}">
        <p14:creationId xmlns:p14="http://schemas.microsoft.com/office/powerpoint/2010/main" val="1038879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lstStyle/>
          <a:p>
            <a:r>
              <a:rPr lang="en-US" dirty="0"/>
              <a:t>More perspicuously, starting with the first: </a:t>
            </a:r>
          </a:p>
          <a:p>
            <a:endParaRPr lang="en-US" dirty="0"/>
          </a:p>
          <a:p>
            <a:pPr marL="349250" lvl="0" indent="-349250">
              <a:buNone/>
              <a:tabLst>
                <a:tab pos="9264650" algn="l"/>
                <a:tab pos="10112375" algn="l"/>
              </a:tabLst>
            </a:pPr>
            <a:r>
              <a:rPr lang="en-US" dirty="0"/>
              <a:t>	</a:t>
            </a:r>
            <a:r>
              <a:rPr lang="en-US" b="1" dirty="0"/>
              <a:t>(3)</a:t>
            </a:r>
            <a:r>
              <a:rPr lang="en-US" dirty="0"/>
              <a:t> </a:t>
            </a:r>
            <a:r>
              <a:rPr lang="en-US" dirty="0">
                <a:solidFill>
                  <a:srgbClr val="FF0000"/>
                </a:solidFill>
              </a:rPr>
              <a:t>It’s not the case that if S had taken the exam she would’ve passed</a:t>
            </a:r>
          </a:p>
          <a:p>
            <a:pPr marL="349250" lvl="0" indent="-349250">
              <a:buNone/>
              <a:tabLst>
                <a:tab pos="9264650" algn="l"/>
                <a:tab pos="10112375" algn="l"/>
              </a:tabLst>
            </a:pPr>
            <a:r>
              <a:rPr lang="en-US" dirty="0"/>
              <a:t>	</a:t>
            </a:r>
            <a:r>
              <a:rPr lang="en-US" b="1" dirty="0"/>
              <a:t>(3*) </a:t>
            </a:r>
            <a:r>
              <a:rPr lang="en-US" dirty="0"/>
              <a:t>If S had taken the exam, she wouldn’t have passed</a:t>
            </a:r>
          </a:p>
          <a:p>
            <a:pPr marL="349250" lvl="0" indent="-349250">
              <a:buNone/>
              <a:tabLst>
                <a:tab pos="9264650" algn="l"/>
                <a:tab pos="10112375" algn="l"/>
              </a:tabLst>
            </a:pPr>
            <a:r>
              <a:rPr lang="en-US" dirty="0"/>
              <a:t>	</a:t>
            </a:r>
            <a:r>
              <a:rPr lang="en-US" b="1" dirty="0"/>
              <a:t>(4)</a:t>
            </a:r>
            <a:r>
              <a:rPr lang="en-US" dirty="0"/>
              <a:t> I believe it’s not the case if S had taken the exam she would’ve passed</a:t>
            </a:r>
          </a:p>
          <a:p>
            <a:pPr marL="349250" lvl="0" indent="-349250">
              <a:buNone/>
              <a:tabLst>
                <a:tab pos="9264650" algn="l"/>
                <a:tab pos="10112375" algn="l"/>
              </a:tabLst>
            </a:pPr>
            <a:r>
              <a:rPr lang="en-US" dirty="0"/>
              <a:t>	</a:t>
            </a:r>
            <a:r>
              <a:rPr lang="en-US" b="1" dirty="0"/>
              <a:t>(4*) </a:t>
            </a:r>
            <a:r>
              <a:rPr lang="en-US" dirty="0"/>
              <a:t>I believe that if S had taken the exam she wouldn’t have passed</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11</a:t>
            </a:fld>
            <a:endParaRPr lang="en-US"/>
          </a:p>
        </p:txBody>
      </p:sp>
    </p:spTree>
    <p:extLst>
      <p:ext uri="{BB962C8B-B14F-4D97-AF65-F5344CB8AC3E}">
        <p14:creationId xmlns:p14="http://schemas.microsoft.com/office/powerpoint/2010/main" val="52771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lstStyle/>
          <a:p>
            <a:r>
              <a:rPr lang="en-US" dirty="0"/>
              <a:t>We can reflect the sentence form as:</a:t>
            </a:r>
          </a:p>
          <a:p>
            <a:endParaRPr lang="en-US" dirty="0"/>
          </a:p>
          <a:p>
            <a:pPr marL="349250" lvl="0" indent="-349250">
              <a:buNone/>
              <a:tabLst>
                <a:tab pos="9264650" algn="l"/>
                <a:tab pos="10112375" algn="l"/>
              </a:tabLst>
            </a:pPr>
            <a:r>
              <a:rPr lang="en-US" dirty="0"/>
              <a:t>	</a:t>
            </a:r>
            <a:r>
              <a:rPr lang="en-US" b="1" dirty="0"/>
              <a:t>(3)</a:t>
            </a:r>
            <a:r>
              <a:rPr lang="en-US" dirty="0"/>
              <a:t> ~(P &gt; Q)	</a:t>
            </a:r>
          </a:p>
          <a:p>
            <a:pPr marL="349250" lvl="0" indent="-349250">
              <a:buNone/>
              <a:tabLst>
                <a:tab pos="9264650" algn="l"/>
                <a:tab pos="10112375" algn="l"/>
              </a:tabLst>
            </a:pPr>
            <a:r>
              <a:rPr lang="en-US" b="1" dirty="0"/>
              <a:t>	(3*) </a:t>
            </a:r>
            <a:r>
              <a:rPr lang="en-US" dirty="0"/>
              <a:t>If S had taken the exam, she wouldn’t have passed</a:t>
            </a:r>
          </a:p>
          <a:p>
            <a:pPr marL="349250" lvl="0" indent="-349250">
              <a:buNone/>
              <a:tabLst>
                <a:tab pos="9264650" algn="l"/>
                <a:tab pos="10112375" algn="l"/>
              </a:tabLst>
            </a:pPr>
            <a:r>
              <a:rPr lang="en-US" dirty="0"/>
              <a:t>	</a:t>
            </a:r>
            <a:r>
              <a:rPr lang="en-US" b="1" dirty="0"/>
              <a:t>(4)</a:t>
            </a:r>
            <a:r>
              <a:rPr lang="en-US" dirty="0"/>
              <a:t> I believe it’s not the case if S had taken the exam she would’ve passed</a:t>
            </a:r>
          </a:p>
          <a:p>
            <a:pPr marL="349250" lvl="0" indent="-349250">
              <a:buNone/>
              <a:tabLst>
                <a:tab pos="9264650" algn="l"/>
                <a:tab pos="10112375" algn="l"/>
              </a:tabLst>
            </a:pPr>
            <a:r>
              <a:rPr lang="en-US" dirty="0"/>
              <a:t>	</a:t>
            </a:r>
            <a:r>
              <a:rPr lang="en-US" b="1" dirty="0"/>
              <a:t>(4*) </a:t>
            </a:r>
            <a:r>
              <a:rPr lang="en-US" dirty="0"/>
              <a:t>I believe that if S had taken the exam she wouldn’t have passed</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12</a:t>
            </a:fld>
            <a:endParaRPr lang="en-US"/>
          </a:p>
        </p:txBody>
      </p:sp>
    </p:spTree>
    <p:extLst>
      <p:ext uri="{BB962C8B-B14F-4D97-AF65-F5344CB8AC3E}">
        <p14:creationId xmlns:p14="http://schemas.microsoft.com/office/powerpoint/2010/main" val="867878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lstStyle/>
          <a:p>
            <a:r>
              <a:rPr lang="en-US" dirty="0"/>
              <a:t>Similarly for the second:</a:t>
            </a:r>
          </a:p>
          <a:p>
            <a:endParaRPr lang="en-US" dirty="0"/>
          </a:p>
          <a:p>
            <a:pPr marL="349250" lvl="0" indent="-349250">
              <a:buNone/>
              <a:tabLst>
                <a:tab pos="9264650" algn="l"/>
                <a:tab pos="10112375" algn="l"/>
              </a:tabLst>
            </a:pPr>
            <a:r>
              <a:rPr lang="en-US" dirty="0"/>
              <a:t>	</a:t>
            </a:r>
            <a:r>
              <a:rPr lang="en-US" b="1" dirty="0"/>
              <a:t>(3)</a:t>
            </a:r>
            <a:r>
              <a:rPr lang="en-US" dirty="0"/>
              <a:t> ~(P &gt; Q)	</a:t>
            </a:r>
          </a:p>
          <a:p>
            <a:pPr marL="349250" lvl="0" indent="-349250">
              <a:buNone/>
              <a:tabLst>
                <a:tab pos="9264650" algn="l"/>
                <a:tab pos="10112375" algn="l"/>
              </a:tabLst>
            </a:pPr>
            <a:r>
              <a:rPr lang="en-US" b="1" dirty="0"/>
              <a:t>	(3*) </a:t>
            </a:r>
            <a:r>
              <a:rPr lang="en-US" dirty="0">
                <a:solidFill>
                  <a:srgbClr val="FF0000"/>
                </a:solidFill>
              </a:rPr>
              <a:t>If S had taken the exam, she wouldn’t have passed</a:t>
            </a:r>
          </a:p>
          <a:p>
            <a:pPr marL="349250" lvl="0" indent="-349250">
              <a:buNone/>
              <a:tabLst>
                <a:tab pos="9264650" algn="l"/>
                <a:tab pos="10112375" algn="l"/>
              </a:tabLst>
            </a:pPr>
            <a:r>
              <a:rPr lang="en-US" dirty="0"/>
              <a:t>	</a:t>
            </a:r>
            <a:r>
              <a:rPr lang="en-US" b="1" dirty="0"/>
              <a:t>(4)</a:t>
            </a:r>
            <a:r>
              <a:rPr lang="en-US" dirty="0"/>
              <a:t> I believe it’s not the case if S had taken the exam she would’ve passed</a:t>
            </a:r>
          </a:p>
          <a:p>
            <a:pPr marL="349250" lvl="0" indent="-349250">
              <a:buNone/>
              <a:tabLst>
                <a:tab pos="9264650" algn="l"/>
                <a:tab pos="10112375" algn="l"/>
              </a:tabLst>
            </a:pPr>
            <a:r>
              <a:rPr lang="en-US" dirty="0"/>
              <a:t>	</a:t>
            </a:r>
            <a:r>
              <a:rPr lang="en-US" b="1" dirty="0"/>
              <a:t>(4*) </a:t>
            </a:r>
            <a:r>
              <a:rPr lang="en-US" dirty="0"/>
              <a:t>I believe that if S had taken the exam she wouldn’t have passed</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13</a:t>
            </a:fld>
            <a:endParaRPr lang="en-US"/>
          </a:p>
        </p:txBody>
      </p:sp>
    </p:spTree>
    <p:extLst>
      <p:ext uri="{BB962C8B-B14F-4D97-AF65-F5344CB8AC3E}">
        <p14:creationId xmlns:p14="http://schemas.microsoft.com/office/powerpoint/2010/main" val="853108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lstStyle/>
          <a:p>
            <a:r>
              <a:rPr lang="en-US" dirty="0"/>
              <a:t>We have:</a:t>
            </a:r>
          </a:p>
          <a:p>
            <a:endParaRPr lang="en-US" dirty="0"/>
          </a:p>
          <a:p>
            <a:pPr marL="349250" lvl="0" indent="-349250">
              <a:buNone/>
              <a:tabLst>
                <a:tab pos="9264650" algn="l"/>
                <a:tab pos="10112375" algn="l"/>
              </a:tabLst>
            </a:pPr>
            <a:r>
              <a:rPr lang="en-US" dirty="0"/>
              <a:t>	</a:t>
            </a:r>
            <a:r>
              <a:rPr lang="en-US" b="1" dirty="0"/>
              <a:t>(3)</a:t>
            </a:r>
            <a:r>
              <a:rPr lang="en-US" dirty="0"/>
              <a:t> ~(P &gt; Q)	</a:t>
            </a:r>
          </a:p>
          <a:p>
            <a:pPr marL="349250" lvl="0" indent="-349250">
              <a:buNone/>
              <a:tabLst>
                <a:tab pos="9264650" algn="l"/>
                <a:tab pos="10112375" algn="l"/>
              </a:tabLst>
            </a:pPr>
            <a:r>
              <a:rPr lang="en-US" b="1" dirty="0"/>
              <a:t>	(3*) </a:t>
            </a:r>
            <a:r>
              <a:rPr lang="en-US" dirty="0"/>
              <a:t>(P &gt; ~Q)</a:t>
            </a:r>
          </a:p>
          <a:p>
            <a:pPr marL="349250" lvl="0" indent="-349250">
              <a:buNone/>
              <a:tabLst>
                <a:tab pos="9264650" algn="l"/>
                <a:tab pos="10112375" algn="l"/>
              </a:tabLst>
            </a:pPr>
            <a:r>
              <a:rPr lang="en-US" dirty="0"/>
              <a:t>	</a:t>
            </a:r>
            <a:r>
              <a:rPr lang="en-US" b="1" dirty="0"/>
              <a:t>(4)</a:t>
            </a:r>
            <a:r>
              <a:rPr lang="en-US" dirty="0"/>
              <a:t> I believe it’s not the case if S had taken the exam she would’ve passed</a:t>
            </a:r>
          </a:p>
          <a:p>
            <a:pPr marL="349250" lvl="0" indent="-349250">
              <a:buNone/>
              <a:tabLst>
                <a:tab pos="9264650" algn="l"/>
                <a:tab pos="10112375" algn="l"/>
              </a:tabLst>
            </a:pPr>
            <a:r>
              <a:rPr lang="en-US" dirty="0"/>
              <a:t>	</a:t>
            </a:r>
            <a:r>
              <a:rPr lang="en-US" b="1" dirty="0"/>
              <a:t>(4*) </a:t>
            </a:r>
            <a:r>
              <a:rPr lang="en-US" dirty="0"/>
              <a:t>I believe that if S had taken the exam she wouldn’t have passed</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14</a:t>
            </a:fld>
            <a:endParaRPr lang="en-US"/>
          </a:p>
        </p:txBody>
      </p:sp>
    </p:spTree>
    <p:extLst>
      <p:ext uri="{BB962C8B-B14F-4D97-AF65-F5344CB8AC3E}">
        <p14:creationId xmlns:p14="http://schemas.microsoft.com/office/powerpoint/2010/main" val="1401862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lstStyle/>
          <a:p>
            <a:r>
              <a:rPr lang="en-US" dirty="0"/>
              <a:t>And similarly for the third and fourth sentences:</a:t>
            </a:r>
          </a:p>
          <a:p>
            <a:endParaRPr lang="en-US" dirty="0"/>
          </a:p>
          <a:p>
            <a:pPr marL="349250" lvl="0" indent="-349250">
              <a:buNone/>
              <a:tabLst>
                <a:tab pos="9264650" algn="l"/>
                <a:tab pos="10112375" algn="l"/>
              </a:tabLst>
            </a:pPr>
            <a:r>
              <a:rPr lang="en-US" dirty="0"/>
              <a:t>	</a:t>
            </a:r>
            <a:r>
              <a:rPr lang="en-US" b="1" dirty="0"/>
              <a:t>(3)</a:t>
            </a:r>
            <a:r>
              <a:rPr lang="en-US" dirty="0"/>
              <a:t> ~(P &gt; Q)	</a:t>
            </a:r>
          </a:p>
          <a:p>
            <a:pPr marL="349250" lvl="0" indent="-349250">
              <a:buNone/>
              <a:tabLst>
                <a:tab pos="9264650" algn="l"/>
                <a:tab pos="10112375" algn="l"/>
              </a:tabLst>
            </a:pPr>
            <a:r>
              <a:rPr lang="en-US" b="1" dirty="0"/>
              <a:t>	(3*) </a:t>
            </a:r>
            <a:r>
              <a:rPr lang="en-US" dirty="0"/>
              <a:t>(P &gt; ~Q)</a:t>
            </a:r>
          </a:p>
          <a:p>
            <a:pPr marL="349250" lvl="0" indent="-349250">
              <a:buNone/>
              <a:tabLst>
                <a:tab pos="9264650" algn="l"/>
                <a:tab pos="10112375" algn="l"/>
              </a:tabLst>
            </a:pPr>
            <a:r>
              <a:rPr lang="en-US" dirty="0"/>
              <a:t>	</a:t>
            </a:r>
            <a:r>
              <a:rPr lang="en-US" b="1" dirty="0"/>
              <a:t>(4)</a:t>
            </a:r>
            <a:r>
              <a:rPr lang="en-US" dirty="0"/>
              <a:t> </a:t>
            </a:r>
            <a:r>
              <a:rPr lang="en-US" dirty="0">
                <a:solidFill>
                  <a:srgbClr val="FF0000"/>
                </a:solidFill>
              </a:rPr>
              <a:t>I believe it’s not the case if S had taken the exam she would’ve passed</a:t>
            </a:r>
          </a:p>
          <a:p>
            <a:pPr marL="349250" lvl="0" indent="-349250">
              <a:buNone/>
              <a:tabLst>
                <a:tab pos="9264650" algn="l"/>
                <a:tab pos="10112375" algn="l"/>
              </a:tabLst>
            </a:pPr>
            <a:r>
              <a:rPr lang="en-US" dirty="0"/>
              <a:t>	</a:t>
            </a:r>
            <a:r>
              <a:rPr lang="en-US" b="1" dirty="0"/>
              <a:t>(4*) </a:t>
            </a:r>
            <a:r>
              <a:rPr lang="en-US" dirty="0">
                <a:solidFill>
                  <a:srgbClr val="FF0000"/>
                </a:solidFill>
              </a:rPr>
              <a:t>I believe that if S had taken the exam she wouldn’t have passed</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15</a:t>
            </a:fld>
            <a:endParaRPr lang="en-US"/>
          </a:p>
        </p:txBody>
      </p:sp>
    </p:spTree>
    <p:extLst>
      <p:ext uri="{BB962C8B-B14F-4D97-AF65-F5344CB8AC3E}">
        <p14:creationId xmlns:p14="http://schemas.microsoft.com/office/powerpoint/2010/main" val="1482384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lnSpcReduction="10000"/>
          </a:bodyPr>
          <a:lstStyle/>
          <a:p>
            <a:r>
              <a:rPr lang="en-US" dirty="0"/>
              <a:t>If we represent the propositional attitude belief with a BEL operator:</a:t>
            </a:r>
          </a:p>
          <a:p>
            <a:endParaRPr lang="en-US" dirty="0"/>
          </a:p>
          <a:p>
            <a:pPr marL="349250" lvl="0" indent="-349250">
              <a:buNone/>
              <a:tabLst>
                <a:tab pos="9264650" algn="l"/>
                <a:tab pos="10112375" algn="l"/>
              </a:tabLst>
            </a:pPr>
            <a:r>
              <a:rPr lang="en-US" dirty="0"/>
              <a:t>	</a:t>
            </a:r>
            <a:r>
              <a:rPr lang="en-US" b="1" dirty="0"/>
              <a:t>(3)</a:t>
            </a:r>
            <a:r>
              <a:rPr lang="en-US" dirty="0"/>
              <a:t> ~(P &gt; Q)	</a:t>
            </a:r>
          </a:p>
          <a:p>
            <a:pPr marL="349250" lvl="0" indent="-349250">
              <a:buNone/>
              <a:tabLst>
                <a:tab pos="9264650" algn="l"/>
                <a:tab pos="10112375" algn="l"/>
              </a:tabLst>
            </a:pPr>
            <a:r>
              <a:rPr lang="en-US" b="1" dirty="0"/>
              <a:t>	(3*) </a:t>
            </a:r>
            <a:r>
              <a:rPr lang="en-US" dirty="0"/>
              <a:t>(P &gt; ~Q)</a:t>
            </a:r>
          </a:p>
          <a:p>
            <a:pPr marL="349250" lvl="0" indent="-349250">
              <a:buNone/>
              <a:tabLst>
                <a:tab pos="9264650" algn="l"/>
                <a:tab pos="10112375" algn="l"/>
              </a:tabLst>
            </a:pPr>
            <a:r>
              <a:rPr lang="en-US" dirty="0"/>
              <a:t>	</a:t>
            </a:r>
            <a:r>
              <a:rPr lang="en-US" b="1" dirty="0"/>
              <a:t>(4)</a:t>
            </a:r>
            <a:r>
              <a:rPr lang="en-US" dirty="0"/>
              <a:t>   BEL[~(P &gt; Q)]</a:t>
            </a:r>
          </a:p>
          <a:p>
            <a:pPr marL="349250" lvl="0" indent="-349250">
              <a:buNone/>
              <a:tabLst>
                <a:tab pos="9264650" algn="l"/>
                <a:tab pos="10112375" algn="l"/>
              </a:tabLst>
            </a:pPr>
            <a:r>
              <a:rPr lang="en-US" dirty="0"/>
              <a:t>	</a:t>
            </a:r>
            <a:r>
              <a:rPr lang="en-US" b="1" dirty="0"/>
              <a:t>(4*) </a:t>
            </a:r>
            <a:r>
              <a:rPr lang="en-US" dirty="0"/>
              <a:t>BEL[(P &gt; ~Q)]</a:t>
            </a:r>
          </a:p>
          <a:p>
            <a:pPr marL="349250" lvl="0" indent="-349250">
              <a:buNone/>
              <a:tabLst>
                <a:tab pos="9264650" algn="l"/>
                <a:tab pos="10112375" algn="l"/>
              </a:tabLst>
            </a:pPr>
            <a:endParaRPr lang="en-US" dirty="0"/>
          </a:p>
          <a:p>
            <a:pPr>
              <a:tabLst>
                <a:tab pos="9264650" algn="l"/>
                <a:tab pos="10112375" algn="l"/>
              </a:tabLst>
            </a:pPr>
            <a:r>
              <a:rPr lang="en-US" dirty="0"/>
              <a:t>It’s then easy to see the semantic equivalences suggest negation is </a:t>
            </a:r>
            <a:r>
              <a:rPr lang="en-US" dirty="0" err="1"/>
              <a:t>scopeless</a:t>
            </a:r>
            <a:r>
              <a:rPr lang="en-US" dirty="0"/>
              <a:t> with respect to the counterfactual-would operator</a:t>
            </a:r>
          </a:p>
        </p:txBody>
      </p:sp>
      <p:sp>
        <p:nvSpPr>
          <p:cNvPr id="4" name="Slide Number Placeholder 3"/>
          <p:cNvSpPr>
            <a:spLocks noGrp="1"/>
          </p:cNvSpPr>
          <p:nvPr>
            <p:ph type="sldNum" sz="quarter" idx="12"/>
          </p:nvPr>
        </p:nvSpPr>
        <p:spPr/>
        <p:txBody>
          <a:bodyPr/>
          <a:lstStyle/>
          <a:p>
            <a:fld id="{C949629F-E23F-4CA2-9C66-5F5F2EC91974}" type="slidenum">
              <a:rPr lang="en-US" smtClean="0"/>
              <a:t>16</a:t>
            </a:fld>
            <a:endParaRPr lang="en-US"/>
          </a:p>
        </p:txBody>
      </p:sp>
    </p:spTree>
    <p:extLst>
      <p:ext uri="{BB962C8B-B14F-4D97-AF65-F5344CB8AC3E}">
        <p14:creationId xmlns:p14="http://schemas.microsoft.com/office/powerpoint/2010/main" val="570527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Counterfactual semantics that validate </a:t>
            </a:r>
            <a:r>
              <a:rPr lang="en-US" b="1" dirty="0"/>
              <a:t>(CEM)</a:t>
            </a:r>
            <a:r>
              <a:rPr lang="en-US" dirty="0"/>
              <a:t> can make sense of this:</a:t>
            </a:r>
          </a:p>
          <a:p>
            <a:pPr marL="0" indent="0">
              <a:buNone/>
            </a:pPr>
            <a:r>
              <a:rPr lang="en-US" dirty="0"/>
              <a:t> </a:t>
            </a:r>
          </a:p>
          <a:p>
            <a:pPr marL="0" lvl="0" indent="0">
              <a:buNone/>
            </a:pPr>
            <a:r>
              <a:rPr lang="en-US" dirty="0"/>
              <a:t>	1. ~(P &gt; Q)                            Assumption</a:t>
            </a:r>
          </a:p>
          <a:p>
            <a:pPr marL="0" lvl="0" indent="0">
              <a:buNone/>
            </a:pPr>
            <a:r>
              <a:rPr lang="en-US" dirty="0"/>
              <a:t>	2. </a:t>
            </a:r>
            <a:r>
              <a:rPr lang="en-US" strike="sngStrike" dirty="0"/>
              <a:t>SHOW</a:t>
            </a:r>
            <a:r>
              <a:rPr lang="en-US" dirty="0"/>
              <a:t> (P &gt; ~Q)                Direct Proof, 4</a:t>
            </a:r>
          </a:p>
          <a:p>
            <a:pPr marL="0" lvl="0" indent="0">
              <a:buNone/>
            </a:pPr>
            <a:r>
              <a:rPr lang="en-US" dirty="0"/>
              <a:t>	3.       (P &gt; Q) v (P &gt; ~Q)      </a:t>
            </a:r>
            <a:r>
              <a:rPr lang="en-US" b="1" dirty="0"/>
              <a:t>(CEM)</a:t>
            </a:r>
          </a:p>
          <a:p>
            <a:pPr marL="0" lvl="0" indent="0">
              <a:buNone/>
            </a:pPr>
            <a:r>
              <a:rPr lang="en-US" dirty="0"/>
              <a:t>	4.       (P &gt; ~Q)                      (1,3, DS)</a:t>
            </a:r>
          </a:p>
          <a:p>
            <a:pPr marL="0" indent="0">
              <a:buNone/>
            </a:pPr>
            <a:endParaRPr lang="en-US" dirty="0"/>
          </a:p>
          <a:p>
            <a:r>
              <a:rPr lang="en-US" dirty="0"/>
              <a:t>The preceding shows ~(P&gt;Q) entails (P&gt;~Q) assuming </a:t>
            </a:r>
            <a:r>
              <a:rPr lang="en-US" b="1" dirty="0"/>
              <a:t>(CEM)</a:t>
            </a:r>
            <a:r>
              <a:rPr lang="en-US" dirty="0"/>
              <a:t>. </a:t>
            </a:r>
          </a:p>
        </p:txBody>
      </p:sp>
      <p:sp>
        <p:nvSpPr>
          <p:cNvPr id="4" name="Slide Number Placeholder 3"/>
          <p:cNvSpPr>
            <a:spLocks noGrp="1"/>
          </p:cNvSpPr>
          <p:nvPr>
            <p:ph type="sldNum" sz="quarter" idx="12"/>
          </p:nvPr>
        </p:nvSpPr>
        <p:spPr/>
        <p:txBody>
          <a:bodyPr/>
          <a:lstStyle/>
          <a:p>
            <a:fld id="{C949629F-E23F-4CA2-9C66-5F5F2EC91974}" type="slidenum">
              <a:rPr lang="en-US" smtClean="0"/>
              <a:t>17</a:t>
            </a:fld>
            <a:endParaRPr lang="en-US"/>
          </a:p>
        </p:txBody>
      </p:sp>
    </p:spTree>
    <p:extLst>
      <p:ext uri="{BB962C8B-B14F-4D97-AF65-F5344CB8AC3E}">
        <p14:creationId xmlns:p14="http://schemas.microsoft.com/office/powerpoint/2010/main" val="2787796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I’ll leave showing (P&gt;~Q) entails ~(P&gt;Q) as an exercise:</a:t>
            </a:r>
          </a:p>
          <a:p>
            <a:endParaRPr lang="en-US" dirty="0"/>
          </a:p>
          <a:p>
            <a:pPr marL="0" lvl="0" indent="0">
              <a:buNone/>
            </a:pPr>
            <a:r>
              <a:rPr lang="en-US" dirty="0"/>
              <a:t>	1. (P &gt; ~Q)                             Assumption</a:t>
            </a:r>
          </a:p>
          <a:p>
            <a:pPr marL="0" lvl="0" indent="0">
              <a:buNone/>
            </a:pPr>
            <a:r>
              <a:rPr lang="en-US" dirty="0"/>
              <a:t>	2. SHOW ~(P &gt; Q)                </a:t>
            </a:r>
          </a:p>
          <a:p>
            <a:pPr marL="0" lvl="0" indent="0">
              <a:buNone/>
            </a:pPr>
            <a:r>
              <a:rPr lang="en-US" dirty="0"/>
              <a:t>	3. ….</a:t>
            </a:r>
          </a:p>
          <a:p>
            <a:pPr marL="0" indent="0">
              <a:buNone/>
            </a:pPr>
            <a:endParaRPr lang="en-US" dirty="0"/>
          </a:p>
          <a:p>
            <a:r>
              <a:rPr lang="en-US" dirty="0"/>
              <a:t>Showing ~(P&gt;Q) ≡</a:t>
            </a:r>
            <a:r>
              <a:rPr lang="en-US" b="1" dirty="0"/>
              <a:t> </a:t>
            </a:r>
            <a:r>
              <a:rPr lang="en-US" dirty="0"/>
              <a:t>(P&gt;~Q) makes sense of counterfactual-would as being </a:t>
            </a:r>
            <a:r>
              <a:rPr lang="en-US" dirty="0" err="1"/>
              <a:t>scopeless</a:t>
            </a:r>
            <a:r>
              <a:rPr lang="en-US" dirty="0"/>
              <a:t> with respect to negation; rejecting </a:t>
            </a:r>
            <a:r>
              <a:rPr lang="en-US" b="1" dirty="0"/>
              <a:t>(CEM)</a:t>
            </a:r>
            <a:r>
              <a:rPr lang="en-US" dirty="0"/>
              <a:t> makes this feature of counterfactual-would mysterious </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18</a:t>
            </a:fld>
            <a:endParaRPr lang="en-US"/>
          </a:p>
        </p:txBody>
      </p:sp>
    </p:spTree>
    <p:extLst>
      <p:ext uri="{BB962C8B-B14F-4D97-AF65-F5344CB8AC3E}">
        <p14:creationId xmlns:p14="http://schemas.microsoft.com/office/powerpoint/2010/main" val="4097303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Counterfactuals also appear </a:t>
            </a:r>
            <a:r>
              <a:rPr lang="en-US" dirty="0" err="1"/>
              <a:t>scopeless</a:t>
            </a:r>
            <a:r>
              <a:rPr lang="en-US" dirty="0"/>
              <a:t> with respect to </a:t>
            </a:r>
            <a:r>
              <a:rPr lang="en-US" i="1" dirty="0"/>
              <a:t>quantifiers</a:t>
            </a:r>
            <a:r>
              <a:rPr lang="en-US" dirty="0"/>
              <a:t>: </a:t>
            </a:r>
          </a:p>
          <a:p>
            <a:pPr marL="0" indent="0">
              <a:buNone/>
            </a:pPr>
            <a:endParaRPr lang="en-US" dirty="0"/>
          </a:p>
          <a:p>
            <a:pPr marL="0" indent="0">
              <a:buNone/>
            </a:pPr>
            <a:r>
              <a:rPr lang="en-US" dirty="0"/>
              <a:t>	</a:t>
            </a:r>
            <a:r>
              <a:rPr lang="en-US" u="sng" dirty="0"/>
              <a:t>John</a:t>
            </a:r>
            <a:r>
              <a:rPr lang="en-US" dirty="0"/>
              <a:t>: If there’d been a vacancy, S would’ve appointed a woman. </a:t>
            </a:r>
          </a:p>
          <a:p>
            <a:pPr marL="0" indent="0">
              <a:buNone/>
            </a:pPr>
            <a:r>
              <a:rPr lang="en-US" dirty="0"/>
              <a:t>	</a:t>
            </a:r>
            <a:r>
              <a:rPr lang="en-US" u="sng" dirty="0"/>
              <a:t>Sally</a:t>
            </a:r>
            <a:r>
              <a:rPr lang="en-US" dirty="0"/>
              <a:t>: Which woman?</a:t>
            </a:r>
          </a:p>
          <a:p>
            <a:pPr marL="0" indent="0">
              <a:buNone/>
            </a:pPr>
            <a:r>
              <a:rPr lang="en-US" dirty="0"/>
              <a:t>	</a:t>
            </a:r>
            <a:r>
              <a:rPr lang="en-US" u="sng" dirty="0"/>
              <a:t>John</a:t>
            </a:r>
            <a:r>
              <a:rPr lang="en-US" dirty="0"/>
              <a:t>: #No particular woman, just some woman. </a:t>
            </a:r>
          </a:p>
          <a:p>
            <a:pPr marL="0" indent="0">
              <a:buNone/>
            </a:pPr>
            <a:endParaRPr lang="en-US" dirty="0"/>
          </a:p>
          <a:p>
            <a:r>
              <a:rPr lang="en-US" dirty="0"/>
              <a:t>There’s no ambiguity in John’s initial statement (only a de re reading), and so his later statement is infelicitous; cp. if John had said “S </a:t>
            </a:r>
            <a:r>
              <a:rPr lang="en-US" i="1" dirty="0"/>
              <a:t>has to</a:t>
            </a:r>
            <a:r>
              <a:rPr lang="en-US" dirty="0"/>
              <a:t> appoint a woman” there’d be both de re and de dicto readings</a:t>
            </a:r>
          </a:p>
        </p:txBody>
      </p:sp>
      <p:sp>
        <p:nvSpPr>
          <p:cNvPr id="4" name="Slide Number Placeholder 3"/>
          <p:cNvSpPr>
            <a:spLocks noGrp="1"/>
          </p:cNvSpPr>
          <p:nvPr>
            <p:ph type="sldNum" sz="quarter" idx="12"/>
          </p:nvPr>
        </p:nvSpPr>
        <p:spPr/>
        <p:txBody>
          <a:bodyPr/>
          <a:lstStyle/>
          <a:p>
            <a:fld id="{C949629F-E23F-4CA2-9C66-5F5F2EC91974}" type="slidenum">
              <a:rPr lang="en-US" smtClean="0"/>
              <a:t>19</a:t>
            </a:fld>
            <a:endParaRPr lang="en-US"/>
          </a:p>
        </p:txBody>
      </p:sp>
    </p:spTree>
    <p:extLst>
      <p:ext uri="{BB962C8B-B14F-4D97-AF65-F5344CB8AC3E}">
        <p14:creationId xmlns:p14="http://schemas.microsoft.com/office/powerpoint/2010/main" val="161143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The Big Picture </a:t>
            </a:r>
          </a:p>
        </p:txBody>
      </p:sp>
      <p:sp>
        <p:nvSpPr>
          <p:cNvPr id="3" name="Content Placeholder 2"/>
          <p:cNvSpPr>
            <a:spLocks noGrp="1"/>
          </p:cNvSpPr>
          <p:nvPr>
            <p:ph idx="1"/>
          </p:nvPr>
        </p:nvSpPr>
        <p:spPr/>
        <p:txBody>
          <a:bodyPr/>
          <a:lstStyle/>
          <a:p>
            <a:r>
              <a:rPr lang="en-US" dirty="0"/>
              <a:t>Two puzzles for epistemic modals suggest non-classical, i.e. non-</a:t>
            </a:r>
            <a:r>
              <a:rPr lang="en-US" dirty="0" err="1"/>
              <a:t>Kratzer</a:t>
            </a:r>
            <a:r>
              <a:rPr lang="en-US" dirty="0"/>
              <a:t>/Lewis, semantics should be adopted for their analysis</a:t>
            </a:r>
          </a:p>
          <a:p>
            <a:endParaRPr lang="en-US" dirty="0"/>
          </a:p>
          <a:p>
            <a:r>
              <a:rPr lang="en-US" dirty="0" err="1"/>
              <a:t>Santorio</a:t>
            </a:r>
            <a:r>
              <a:rPr lang="en-US" dirty="0"/>
              <a:t> argues extending these epistemic puzzles to counterfactuals suggests non-classical semantics should be adopted in characterizations of </a:t>
            </a:r>
            <a:r>
              <a:rPr lang="en-US" i="1" dirty="0"/>
              <a:t>counterfactuals</a:t>
            </a:r>
            <a:r>
              <a:rPr lang="en-US" dirty="0"/>
              <a:t> as well</a:t>
            </a:r>
          </a:p>
          <a:p>
            <a:endParaRPr lang="en-US" dirty="0"/>
          </a:p>
          <a:p>
            <a:r>
              <a:rPr lang="en-US" dirty="0" err="1"/>
              <a:t>Santorio’s</a:t>
            </a:r>
            <a:r>
              <a:rPr lang="en-US" dirty="0"/>
              <a:t> </a:t>
            </a:r>
            <a:r>
              <a:rPr lang="en-US" i="1" dirty="0"/>
              <a:t>Non-classical Counterfactuals</a:t>
            </a:r>
            <a:r>
              <a:rPr lang="en-US" dirty="0"/>
              <a:t> is concerned with extending the epistemic puzzles to counterfactuals</a:t>
            </a:r>
          </a:p>
        </p:txBody>
      </p:sp>
      <p:sp>
        <p:nvSpPr>
          <p:cNvPr id="4" name="Slide Number Placeholder 3"/>
          <p:cNvSpPr>
            <a:spLocks noGrp="1"/>
          </p:cNvSpPr>
          <p:nvPr>
            <p:ph type="sldNum" sz="quarter" idx="12"/>
          </p:nvPr>
        </p:nvSpPr>
        <p:spPr/>
        <p:txBody>
          <a:bodyPr/>
          <a:lstStyle/>
          <a:p>
            <a:fld id="{C949629F-E23F-4CA2-9C66-5F5F2EC91974}" type="slidenum">
              <a:rPr lang="en-US" smtClean="0"/>
              <a:t>2</a:t>
            </a:fld>
            <a:endParaRPr lang="en-US"/>
          </a:p>
        </p:txBody>
      </p:sp>
    </p:spTree>
    <p:extLst>
      <p:ext uri="{BB962C8B-B14F-4D97-AF65-F5344CB8AC3E}">
        <p14:creationId xmlns:p14="http://schemas.microsoft.com/office/powerpoint/2010/main" val="901824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Looking at the form, the claim seems to be that: </a:t>
            </a:r>
          </a:p>
          <a:p>
            <a:pPr marL="0" indent="0">
              <a:buNone/>
            </a:pPr>
            <a:r>
              <a:rPr lang="en-US" dirty="0"/>
              <a:t>	If there’d been a vacancy, S would’ve appointed a woman. </a:t>
            </a:r>
          </a:p>
          <a:p>
            <a:pPr marL="0" indent="0">
              <a:buNone/>
            </a:pPr>
            <a:endParaRPr lang="en-US" dirty="0"/>
          </a:p>
          <a:p>
            <a:r>
              <a:rPr lang="en-US" dirty="0"/>
              <a:t>Cannot be plausibly read as (assuming x is a woman): </a:t>
            </a:r>
          </a:p>
          <a:p>
            <a:pPr marL="914400" indent="-914400">
              <a:buNone/>
            </a:pPr>
            <a:r>
              <a:rPr lang="en-US" dirty="0"/>
              <a:t>	∃x (There was a vacancy &gt; S appointed x)</a:t>
            </a:r>
          </a:p>
          <a:p>
            <a:r>
              <a:rPr lang="en-US" dirty="0"/>
              <a:t>But is instead plausibly read as:</a:t>
            </a:r>
          </a:p>
          <a:p>
            <a:pPr marL="914400" indent="-914400">
              <a:buNone/>
            </a:pPr>
            <a:r>
              <a:rPr lang="en-US" dirty="0"/>
              <a:t>	There was a vacancy &gt; ∃x (S appointed x)</a:t>
            </a:r>
          </a:p>
        </p:txBody>
      </p:sp>
      <p:sp>
        <p:nvSpPr>
          <p:cNvPr id="4" name="Slide Number Placeholder 3"/>
          <p:cNvSpPr>
            <a:spLocks noGrp="1"/>
          </p:cNvSpPr>
          <p:nvPr>
            <p:ph type="sldNum" sz="quarter" idx="12"/>
          </p:nvPr>
        </p:nvSpPr>
        <p:spPr/>
        <p:txBody>
          <a:bodyPr/>
          <a:lstStyle/>
          <a:p>
            <a:fld id="{C949629F-E23F-4CA2-9C66-5F5F2EC91974}" type="slidenum">
              <a:rPr lang="en-US" smtClean="0"/>
              <a:t>20</a:t>
            </a:fld>
            <a:endParaRPr lang="en-US"/>
          </a:p>
        </p:txBody>
      </p:sp>
    </p:spTree>
    <p:extLst>
      <p:ext uri="{BB962C8B-B14F-4D97-AF65-F5344CB8AC3E}">
        <p14:creationId xmlns:p14="http://schemas.microsoft.com/office/powerpoint/2010/main" val="2392107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Where we see the existential quantifier shift through the counterfactual-would without affecting the expression’s truth-value:</a:t>
            </a:r>
          </a:p>
          <a:p>
            <a:pPr marL="0" indent="0">
              <a:buNone/>
            </a:pPr>
            <a:endParaRPr lang="en-US" dirty="0"/>
          </a:p>
          <a:p>
            <a:pPr marL="914400" indent="-914400">
              <a:buNone/>
            </a:pPr>
            <a:r>
              <a:rPr lang="en-US" dirty="0"/>
              <a:t>	</a:t>
            </a:r>
            <a:r>
              <a:rPr lang="en-US" dirty="0">
                <a:solidFill>
                  <a:srgbClr val="FF0000"/>
                </a:solidFill>
              </a:rPr>
              <a:t>∃x</a:t>
            </a:r>
            <a:r>
              <a:rPr lang="en-US" dirty="0"/>
              <a:t> (There was a vacancy &gt; S appointed </a:t>
            </a:r>
            <a:r>
              <a:rPr lang="en-US" dirty="0">
                <a:solidFill>
                  <a:srgbClr val="FF0000"/>
                </a:solidFill>
              </a:rPr>
              <a:t>x</a:t>
            </a:r>
            <a:r>
              <a:rPr lang="en-US" dirty="0"/>
              <a:t>)</a:t>
            </a:r>
          </a:p>
          <a:p>
            <a:pPr marL="914400" indent="-914400">
              <a:buNone/>
            </a:pPr>
            <a:endParaRPr lang="en-US" dirty="0"/>
          </a:p>
          <a:p>
            <a:pPr marL="914400" indent="-914400">
              <a:buNone/>
            </a:pPr>
            <a:r>
              <a:rPr lang="en-US" dirty="0"/>
              <a:t>	There was a vacancy &gt; ∃x (S appointed x)</a:t>
            </a:r>
          </a:p>
        </p:txBody>
      </p:sp>
      <p:sp>
        <p:nvSpPr>
          <p:cNvPr id="4" name="Slide Number Placeholder 3"/>
          <p:cNvSpPr>
            <a:spLocks noGrp="1"/>
          </p:cNvSpPr>
          <p:nvPr>
            <p:ph type="sldNum" sz="quarter" idx="12"/>
          </p:nvPr>
        </p:nvSpPr>
        <p:spPr/>
        <p:txBody>
          <a:bodyPr/>
          <a:lstStyle/>
          <a:p>
            <a:fld id="{C949629F-E23F-4CA2-9C66-5F5F2EC91974}" type="slidenum">
              <a:rPr lang="en-US" smtClean="0"/>
              <a:t>21</a:t>
            </a:fld>
            <a:endParaRPr lang="en-US"/>
          </a:p>
        </p:txBody>
      </p:sp>
    </p:spTree>
    <p:extLst>
      <p:ext uri="{BB962C8B-B14F-4D97-AF65-F5344CB8AC3E}">
        <p14:creationId xmlns:p14="http://schemas.microsoft.com/office/powerpoint/2010/main" val="1849842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Where we see the existential quantifier shift through the counterfactual-would without affecting the expression’s truth-value:</a:t>
            </a:r>
          </a:p>
          <a:p>
            <a:pPr marL="0" indent="0">
              <a:buNone/>
            </a:pPr>
            <a:endParaRPr lang="en-US" dirty="0"/>
          </a:p>
          <a:p>
            <a:pPr marL="914400" indent="-914400">
              <a:buNone/>
            </a:pPr>
            <a:r>
              <a:rPr lang="en-US" dirty="0"/>
              <a:t>	∃x (There was a vacancy &gt; S appointed x)</a:t>
            </a:r>
          </a:p>
          <a:p>
            <a:pPr marL="914400" indent="-914400">
              <a:buNone/>
            </a:pPr>
            <a:endParaRPr lang="en-US" dirty="0"/>
          </a:p>
          <a:p>
            <a:pPr marL="914400" indent="-914400">
              <a:buNone/>
            </a:pPr>
            <a:r>
              <a:rPr lang="en-US" dirty="0"/>
              <a:t>	There was a vacancy &gt; </a:t>
            </a:r>
            <a:r>
              <a:rPr lang="en-US" dirty="0">
                <a:solidFill>
                  <a:srgbClr val="FF0000"/>
                </a:solidFill>
              </a:rPr>
              <a:t>∃x</a:t>
            </a:r>
            <a:r>
              <a:rPr lang="en-US" dirty="0"/>
              <a:t> (S appointed </a:t>
            </a:r>
            <a:r>
              <a:rPr lang="en-US" dirty="0">
                <a:solidFill>
                  <a:srgbClr val="FF0000"/>
                </a:solidFill>
              </a:rPr>
              <a:t>x</a:t>
            </a:r>
            <a:r>
              <a:rPr lang="en-US" dirty="0"/>
              <a:t>)</a:t>
            </a:r>
          </a:p>
        </p:txBody>
      </p:sp>
      <p:sp>
        <p:nvSpPr>
          <p:cNvPr id="4" name="Slide Number Placeholder 3"/>
          <p:cNvSpPr>
            <a:spLocks noGrp="1"/>
          </p:cNvSpPr>
          <p:nvPr>
            <p:ph type="sldNum" sz="quarter" idx="12"/>
          </p:nvPr>
        </p:nvSpPr>
        <p:spPr/>
        <p:txBody>
          <a:bodyPr/>
          <a:lstStyle/>
          <a:p>
            <a:fld id="{C949629F-E23F-4CA2-9C66-5F5F2EC91974}" type="slidenum">
              <a:rPr lang="en-US" smtClean="0"/>
              <a:t>22</a:t>
            </a:fld>
            <a:endParaRPr lang="en-US"/>
          </a:p>
        </p:txBody>
      </p:sp>
    </p:spTree>
    <p:extLst>
      <p:ext uri="{BB962C8B-B14F-4D97-AF65-F5344CB8AC3E}">
        <p14:creationId xmlns:p14="http://schemas.microsoft.com/office/powerpoint/2010/main" val="3106437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Where we see the existential quantifier shift through the counterfactual-would without affecting the expression’s truth-value:</a:t>
            </a:r>
          </a:p>
          <a:p>
            <a:pPr marL="0" indent="0">
              <a:buNone/>
            </a:pPr>
            <a:endParaRPr lang="en-US" dirty="0"/>
          </a:p>
          <a:p>
            <a:pPr marL="914400" indent="-914400">
              <a:buNone/>
            </a:pPr>
            <a:r>
              <a:rPr lang="en-US" dirty="0"/>
              <a:t>	</a:t>
            </a:r>
            <a:r>
              <a:rPr lang="en-US" dirty="0">
                <a:solidFill>
                  <a:srgbClr val="FF0000"/>
                </a:solidFill>
              </a:rPr>
              <a:t>∃x</a:t>
            </a:r>
            <a:r>
              <a:rPr lang="en-US" dirty="0"/>
              <a:t> (There was a vacancy &gt; S appointed </a:t>
            </a:r>
            <a:r>
              <a:rPr lang="en-US" dirty="0">
                <a:solidFill>
                  <a:srgbClr val="FF0000"/>
                </a:solidFill>
              </a:rPr>
              <a:t>x</a:t>
            </a:r>
            <a:r>
              <a:rPr lang="en-US" dirty="0"/>
              <a:t>)</a:t>
            </a:r>
          </a:p>
          <a:p>
            <a:pPr marL="914400" indent="-914400">
              <a:buNone/>
            </a:pPr>
            <a:endParaRPr lang="en-US" dirty="0"/>
          </a:p>
          <a:p>
            <a:pPr marL="914400" indent="-914400">
              <a:buNone/>
            </a:pPr>
            <a:r>
              <a:rPr lang="en-US" dirty="0"/>
              <a:t>	There was a vacancy &gt; </a:t>
            </a:r>
            <a:r>
              <a:rPr lang="en-US" dirty="0">
                <a:solidFill>
                  <a:srgbClr val="FF0000"/>
                </a:solidFill>
              </a:rPr>
              <a:t>∃x</a:t>
            </a:r>
            <a:r>
              <a:rPr lang="en-US" dirty="0"/>
              <a:t> (S appointed </a:t>
            </a:r>
            <a:r>
              <a:rPr lang="en-US" dirty="0">
                <a:solidFill>
                  <a:srgbClr val="FF0000"/>
                </a:solidFill>
              </a:rPr>
              <a:t>x</a:t>
            </a:r>
            <a:r>
              <a:rPr lang="en-US" dirty="0"/>
              <a:t>)</a:t>
            </a:r>
          </a:p>
          <a:p>
            <a:pPr marL="914400" indent="-914400">
              <a:buNone/>
            </a:pPr>
            <a:endParaRPr lang="en-US" dirty="0"/>
          </a:p>
          <a:p>
            <a:pPr marL="0" indent="0">
              <a:buNone/>
            </a:pPr>
            <a:r>
              <a:rPr lang="en-US" dirty="0"/>
              <a:t>Indicating counterfactual-would is </a:t>
            </a:r>
            <a:r>
              <a:rPr lang="en-US" dirty="0" err="1"/>
              <a:t>scopeless</a:t>
            </a:r>
            <a:r>
              <a:rPr lang="en-US" dirty="0"/>
              <a:t> with respect to existential quantifiers. </a:t>
            </a:r>
          </a:p>
        </p:txBody>
      </p:sp>
      <p:sp>
        <p:nvSpPr>
          <p:cNvPr id="4" name="Slide Number Placeholder 3"/>
          <p:cNvSpPr>
            <a:spLocks noGrp="1"/>
          </p:cNvSpPr>
          <p:nvPr>
            <p:ph type="sldNum" sz="quarter" idx="12"/>
          </p:nvPr>
        </p:nvSpPr>
        <p:spPr/>
        <p:txBody>
          <a:bodyPr/>
          <a:lstStyle/>
          <a:p>
            <a:fld id="{C949629F-E23F-4CA2-9C66-5F5F2EC91974}" type="slidenum">
              <a:rPr lang="en-US" smtClean="0"/>
              <a:t>23</a:t>
            </a:fld>
            <a:endParaRPr lang="en-US"/>
          </a:p>
        </p:txBody>
      </p:sp>
    </p:spTree>
    <p:extLst>
      <p:ext uri="{BB962C8B-B14F-4D97-AF65-F5344CB8AC3E}">
        <p14:creationId xmlns:p14="http://schemas.microsoft.com/office/powerpoint/2010/main" val="1216482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a:xfrm>
            <a:off x="838200" y="1825624"/>
            <a:ext cx="10515600" cy="4554393"/>
          </a:xfrm>
        </p:spPr>
        <p:txBody>
          <a:bodyPr>
            <a:normAutofit fontScale="92500" lnSpcReduction="20000"/>
          </a:bodyPr>
          <a:lstStyle/>
          <a:p>
            <a:r>
              <a:rPr lang="en-US" dirty="0" err="1"/>
              <a:t>Santorio</a:t>
            </a:r>
            <a:r>
              <a:rPr lang="en-US" dirty="0"/>
              <a:t> also motivates the following principle*: </a:t>
            </a:r>
          </a:p>
          <a:p>
            <a:pPr marL="0" indent="0">
              <a:buNone/>
            </a:pPr>
            <a:r>
              <a:rPr lang="en-US" dirty="0"/>
              <a:t>	</a:t>
            </a:r>
            <a:r>
              <a:rPr lang="en-US" b="1" dirty="0"/>
              <a:t>(WMC) </a:t>
            </a:r>
            <a:r>
              <a:rPr lang="en-US" dirty="0"/>
              <a:t>(P &gt; ~Q) &amp; ~(P  ◇</a:t>
            </a:r>
            <a:r>
              <a:rPr lang="en-US" dirty="0">
                <a:sym typeface="Wingdings" panose="05000000000000000000" pitchFamily="2" charset="2"/>
              </a:rPr>
              <a:t></a:t>
            </a:r>
            <a:r>
              <a:rPr lang="en-US" dirty="0"/>
              <a:t> Q) ⊨ ⊥</a:t>
            </a:r>
          </a:p>
          <a:p>
            <a:endParaRPr lang="en-US" dirty="0"/>
          </a:p>
          <a:p>
            <a:r>
              <a:rPr lang="en-US" dirty="0"/>
              <a:t>By observing the following infelicity: </a:t>
            </a:r>
            <a:endParaRPr lang="en-US" b="1" dirty="0"/>
          </a:p>
          <a:p>
            <a:pPr marL="914400" indent="-914400">
              <a:buNone/>
            </a:pPr>
            <a:r>
              <a:rPr lang="en-US" b="1" dirty="0"/>
              <a:t>	(5)</a:t>
            </a:r>
            <a:r>
              <a:rPr lang="en-US" dirty="0"/>
              <a:t> #If M had passed, F would not have passed; and even if M had passed, F might have passed</a:t>
            </a:r>
          </a:p>
          <a:p>
            <a:endParaRPr lang="en-US" dirty="0"/>
          </a:p>
          <a:p>
            <a:r>
              <a:rPr lang="en-US" dirty="0"/>
              <a:t>And observes </a:t>
            </a:r>
            <a:r>
              <a:rPr lang="en-US" b="1" dirty="0"/>
              <a:t>(WMC) </a:t>
            </a:r>
            <a:r>
              <a:rPr lang="en-US" dirty="0"/>
              <a:t>+ </a:t>
            </a:r>
            <a:r>
              <a:rPr lang="en-US" b="1" dirty="0"/>
              <a:t>(CEM) </a:t>
            </a:r>
            <a:r>
              <a:rPr lang="en-US" dirty="0"/>
              <a:t>collapse the distinction between might/would counterfactuals, a disastrous result</a:t>
            </a:r>
            <a:endParaRPr lang="en-US" sz="2000" i="1" dirty="0"/>
          </a:p>
          <a:p>
            <a:pPr marL="0" indent="0">
              <a:buNone/>
            </a:pPr>
            <a:endParaRPr lang="en-US" sz="2000" i="1" dirty="0"/>
          </a:p>
          <a:p>
            <a:pPr marL="0" indent="0">
              <a:buNone/>
            </a:pPr>
            <a:r>
              <a:rPr lang="en-US" sz="2000" i="1" dirty="0"/>
              <a:t>*</a:t>
            </a:r>
            <a:r>
              <a:rPr lang="en-US" sz="2000" i="1" dirty="0" err="1"/>
              <a:t>Santorio</a:t>
            </a:r>
            <a:r>
              <a:rPr lang="en-US" sz="2000" i="1" dirty="0"/>
              <a:t> notes Lewis is committed to </a:t>
            </a:r>
            <a:r>
              <a:rPr lang="en-US" sz="2000" b="1" i="1" dirty="0"/>
              <a:t>(WMC)</a:t>
            </a:r>
            <a:r>
              <a:rPr lang="en-US" sz="2000" i="1" dirty="0"/>
              <a:t> since it’s entailed by the duality of might/would counterfactuals</a:t>
            </a:r>
          </a:p>
        </p:txBody>
      </p:sp>
      <p:sp>
        <p:nvSpPr>
          <p:cNvPr id="4" name="Slide Number Placeholder 3"/>
          <p:cNvSpPr>
            <a:spLocks noGrp="1"/>
          </p:cNvSpPr>
          <p:nvPr>
            <p:ph type="sldNum" sz="quarter" idx="12"/>
          </p:nvPr>
        </p:nvSpPr>
        <p:spPr/>
        <p:txBody>
          <a:bodyPr/>
          <a:lstStyle/>
          <a:p>
            <a:fld id="{C949629F-E23F-4CA2-9C66-5F5F2EC91974}" type="slidenum">
              <a:rPr lang="en-US" smtClean="0"/>
              <a:t>24</a:t>
            </a:fld>
            <a:endParaRPr lang="en-US"/>
          </a:p>
        </p:txBody>
      </p:sp>
    </p:spTree>
    <p:extLst>
      <p:ext uri="{BB962C8B-B14F-4D97-AF65-F5344CB8AC3E}">
        <p14:creationId xmlns:p14="http://schemas.microsoft.com/office/powerpoint/2010/main" val="3233542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a:xfrm>
            <a:off x="838200" y="1825625"/>
            <a:ext cx="10515600" cy="4667250"/>
          </a:xfrm>
        </p:spPr>
        <p:txBody>
          <a:bodyPr>
            <a:normAutofit fontScale="85000" lnSpcReduction="20000"/>
          </a:bodyPr>
          <a:lstStyle/>
          <a:p>
            <a:r>
              <a:rPr lang="en-US" dirty="0"/>
              <a:t>The (P&gt;Q) to (P◇</a:t>
            </a:r>
            <a:r>
              <a:rPr lang="en-US" dirty="0">
                <a:sym typeface="Wingdings" panose="05000000000000000000" pitchFamily="2" charset="2"/>
              </a:rPr>
              <a:t>Q) direction is obvious; and when combined with: </a:t>
            </a:r>
          </a:p>
          <a:p>
            <a:endParaRPr lang="en-US" dirty="0"/>
          </a:p>
          <a:p>
            <a:pPr marL="0" lvl="0" indent="0">
              <a:buNone/>
            </a:pPr>
            <a:r>
              <a:rPr lang="en-US" dirty="0"/>
              <a:t>	1. (P ◇</a:t>
            </a:r>
            <a:r>
              <a:rPr lang="en-US" dirty="0">
                <a:sym typeface="Wingdings" panose="05000000000000000000" pitchFamily="2" charset="2"/>
              </a:rPr>
              <a:t></a:t>
            </a:r>
            <a:r>
              <a:rPr lang="en-US" dirty="0"/>
              <a:t> Q)                                 Assumption</a:t>
            </a:r>
          </a:p>
          <a:p>
            <a:pPr marL="0" lvl="0" indent="0">
              <a:buNone/>
            </a:pPr>
            <a:r>
              <a:rPr lang="en-US" dirty="0"/>
              <a:t>	2.  </a:t>
            </a:r>
            <a:r>
              <a:rPr lang="en-US" strike="sngStrike" dirty="0"/>
              <a:t>SHOW</a:t>
            </a:r>
            <a:r>
              <a:rPr lang="en-US" dirty="0"/>
              <a:t> (P&gt;Q)                            Direct Derivation, 8</a:t>
            </a:r>
          </a:p>
          <a:p>
            <a:pPr marL="0" lvl="0" indent="0">
              <a:buNone/>
            </a:pPr>
            <a:r>
              <a:rPr lang="en-US" dirty="0"/>
              <a:t>	3.     SUPPOSE (P &gt; ~Q)                </a:t>
            </a:r>
          </a:p>
          <a:p>
            <a:pPr marL="0" lvl="0" indent="0">
              <a:buNone/>
            </a:pPr>
            <a:r>
              <a:rPr lang="en-US" dirty="0"/>
              <a:t>	4.             (P &gt; ~Q) &amp; (P ◇</a:t>
            </a:r>
            <a:r>
              <a:rPr lang="en-US" dirty="0">
                <a:sym typeface="Wingdings" panose="05000000000000000000" pitchFamily="2" charset="2"/>
              </a:rPr>
              <a:t></a:t>
            </a:r>
            <a:r>
              <a:rPr lang="en-US" dirty="0"/>
              <a:t> Q)  Conjunction Introduction, 1+3</a:t>
            </a:r>
          </a:p>
          <a:p>
            <a:pPr marL="0" lvl="0" indent="0">
              <a:buNone/>
            </a:pPr>
            <a:r>
              <a:rPr lang="en-US" dirty="0"/>
              <a:t>	5.                            ⊥                      Contradiction, 4</a:t>
            </a:r>
          </a:p>
          <a:p>
            <a:pPr marL="0" lvl="0" indent="0">
              <a:buNone/>
            </a:pPr>
            <a:r>
              <a:rPr lang="en-US" dirty="0"/>
              <a:t>	6.     ~(P  &gt; ~Q)                              Indirect Derivation, 3-5 </a:t>
            </a:r>
          </a:p>
          <a:p>
            <a:pPr marL="0" lvl="0" indent="0">
              <a:buNone/>
            </a:pPr>
            <a:r>
              <a:rPr lang="en-US" dirty="0"/>
              <a:t>	7.    (P &gt; Q) v (P &gt; ~Q)                  (CEM)</a:t>
            </a:r>
          </a:p>
          <a:p>
            <a:pPr marL="0" lvl="0" indent="0">
              <a:buNone/>
            </a:pPr>
            <a:r>
              <a:rPr lang="en-US" dirty="0"/>
              <a:t>	8.    (P &gt; Q)                                     Disjunctive Syllogism, 6+7      </a:t>
            </a:r>
          </a:p>
          <a:p>
            <a:pPr marL="0" lvl="0" indent="0">
              <a:buNone/>
            </a:pPr>
            <a:endParaRPr lang="en-US" dirty="0"/>
          </a:p>
          <a:p>
            <a:r>
              <a:rPr lang="en-US" dirty="0"/>
              <a:t>We have (P&gt;Q) ≡ (P◇</a:t>
            </a:r>
            <a:r>
              <a:rPr lang="en-US" dirty="0">
                <a:sym typeface="Wingdings" panose="05000000000000000000" pitchFamily="2" charset="2"/>
              </a:rPr>
              <a:t>Q)</a:t>
            </a:r>
            <a:r>
              <a:rPr lang="en-US" dirty="0"/>
              <a:t>              </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25</a:t>
            </a:fld>
            <a:endParaRPr lang="en-US"/>
          </a:p>
        </p:txBody>
      </p:sp>
    </p:spTree>
    <p:extLst>
      <p:ext uri="{BB962C8B-B14F-4D97-AF65-F5344CB8AC3E}">
        <p14:creationId xmlns:p14="http://schemas.microsoft.com/office/powerpoint/2010/main" val="3472440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There’s a clear analogy with </a:t>
            </a:r>
            <a:r>
              <a:rPr lang="en-US" dirty="0" err="1"/>
              <a:t>Yalcin’s</a:t>
            </a:r>
            <a:r>
              <a:rPr lang="en-US" dirty="0"/>
              <a:t> epistemic modal puzzle, which was generated with only: </a:t>
            </a:r>
          </a:p>
          <a:p>
            <a:pPr marL="0" indent="0">
              <a:buNone/>
            </a:pPr>
            <a:r>
              <a:rPr lang="en-US" b="1" dirty="0"/>
              <a:t>	(EC) </a:t>
            </a:r>
            <a:r>
              <a:rPr lang="en-US" dirty="0"/>
              <a:t>~P &amp; ◇P ⊨ ⊥</a:t>
            </a:r>
          </a:p>
          <a:p>
            <a:pPr marL="0" indent="0">
              <a:buNone/>
            </a:pPr>
            <a:r>
              <a:rPr lang="en-US" b="1" dirty="0"/>
              <a:t>	(NEF) </a:t>
            </a:r>
            <a:r>
              <a:rPr lang="en-US" dirty="0"/>
              <a:t>◇P ⊭ P</a:t>
            </a:r>
          </a:p>
          <a:p>
            <a:endParaRPr lang="en-US" dirty="0"/>
          </a:p>
          <a:p>
            <a:r>
              <a:rPr lang="en-US" dirty="0"/>
              <a:t>As these principles have counterfactual analogues: </a:t>
            </a:r>
          </a:p>
          <a:p>
            <a:pPr marL="0" indent="0">
              <a:buNone/>
            </a:pPr>
            <a:r>
              <a:rPr lang="en-US" dirty="0"/>
              <a:t>	</a:t>
            </a:r>
            <a:r>
              <a:rPr lang="en-US" b="1" dirty="0"/>
              <a:t>(WMC) </a:t>
            </a:r>
            <a:r>
              <a:rPr lang="en-US" dirty="0"/>
              <a:t>(P &gt; ~Q) &amp; ~(P  ◇</a:t>
            </a:r>
            <a:r>
              <a:rPr lang="en-US" dirty="0">
                <a:sym typeface="Wingdings" panose="05000000000000000000" pitchFamily="2" charset="2"/>
              </a:rPr>
              <a:t></a:t>
            </a:r>
            <a:r>
              <a:rPr lang="en-US" dirty="0"/>
              <a:t> Q) ⊨ ⊥</a:t>
            </a:r>
          </a:p>
          <a:p>
            <a:pPr marL="0" indent="0">
              <a:buNone/>
            </a:pPr>
            <a:r>
              <a:rPr lang="en-US" dirty="0"/>
              <a:t>	</a:t>
            </a:r>
            <a:r>
              <a:rPr lang="en-US" b="1" dirty="0"/>
              <a:t>(NMC) </a:t>
            </a:r>
            <a:r>
              <a:rPr lang="en-US" dirty="0"/>
              <a:t>(P  ◇</a:t>
            </a:r>
            <a:r>
              <a:rPr lang="en-US" dirty="0">
                <a:sym typeface="Wingdings" panose="05000000000000000000" pitchFamily="2" charset="2"/>
              </a:rPr>
              <a:t></a:t>
            </a:r>
            <a:r>
              <a:rPr lang="en-US" dirty="0"/>
              <a:t> Q) ⊭ (P &gt; Q)</a:t>
            </a:r>
          </a:p>
          <a:p>
            <a:endParaRPr lang="en-US" dirty="0"/>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26</a:t>
            </a:fld>
            <a:endParaRPr lang="en-US"/>
          </a:p>
        </p:txBody>
      </p:sp>
    </p:spTree>
    <p:extLst>
      <p:ext uri="{BB962C8B-B14F-4D97-AF65-F5344CB8AC3E}">
        <p14:creationId xmlns:p14="http://schemas.microsoft.com/office/powerpoint/2010/main" val="2959960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lstStyle/>
          <a:p>
            <a:r>
              <a:rPr lang="en-US" dirty="0" err="1"/>
              <a:t>Santorio’s</a:t>
            </a:r>
            <a:r>
              <a:rPr lang="en-US" dirty="0"/>
              <a:t> basic point is that by adding:</a:t>
            </a:r>
          </a:p>
          <a:p>
            <a:pPr marL="0" indent="0">
              <a:buNone/>
            </a:pPr>
            <a:r>
              <a:rPr lang="en-US" dirty="0"/>
              <a:t>	</a:t>
            </a:r>
            <a:r>
              <a:rPr lang="en-US" b="1" dirty="0"/>
              <a:t>(CEM) </a:t>
            </a:r>
            <a:r>
              <a:rPr lang="en-US" dirty="0"/>
              <a:t>⊨ (P &gt; Q) v (P &gt; ~Q)</a:t>
            </a:r>
          </a:p>
          <a:p>
            <a:endParaRPr lang="en-US" dirty="0"/>
          </a:p>
          <a:p>
            <a:r>
              <a:rPr lang="en-US" dirty="0"/>
              <a:t>To these analogues:</a:t>
            </a:r>
          </a:p>
          <a:p>
            <a:pPr marL="0" indent="0">
              <a:buNone/>
            </a:pPr>
            <a:r>
              <a:rPr lang="en-US" dirty="0"/>
              <a:t>	</a:t>
            </a:r>
            <a:r>
              <a:rPr lang="en-US" b="1" dirty="0"/>
              <a:t>(WMC) </a:t>
            </a:r>
            <a:r>
              <a:rPr lang="en-US" dirty="0"/>
              <a:t>(P &gt; ~Q) &amp; ~(P  ◇</a:t>
            </a:r>
            <a:r>
              <a:rPr lang="en-US" dirty="0">
                <a:sym typeface="Wingdings" panose="05000000000000000000" pitchFamily="2" charset="2"/>
              </a:rPr>
              <a:t></a:t>
            </a:r>
            <a:r>
              <a:rPr lang="en-US" dirty="0"/>
              <a:t> Q) ⊨ ⊥</a:t>
            </a:r>
          </a:p>
          <a:p>
            <a:pPr marL="0" indent="0">
              <a:buNone/>
            </a:pPr>
            <a:r>
              <a:rPr lang="en-US" dirty="0"/>
              <a:t>	</a:t>
            </a:r>
            <a:r>
              <a:rPr lang="en-US" b="1" dirty="0"/>
              <a:t>(NMC) </a:t>
            </a:r>
            <a:r>
              <a:rPr lang="en-US" dirty="0"/>
              <a:t>(P  ◇</a:t>
            </a:r>
            <a:r>
              <a:rPr lang="en-US" dirty="0">
                <a:sym typeface="Wingdings" panose="05000000000000000000" pitchFamily="2" charset="2"/>
              </a:rPr>
              <a:t></a:t>
            </a:r>
            <a:r>
              <a:rPr lang="en-US" dirty="0"/>
              <a:t> Q) ⊭ (P &gt; Q)</a:t>
            </a:r>
          </a:p>
          <a:p>
            <a:endParaRPr lang="en-US" dirty="0"/>
          </a:p>
          <a:p>
            <a:r>
              <a:rPr lang="en-US" dirty="0"/>
              <a:t>Might/would counterfactuals collapse, and that’s: </a:t>
            </a:r>
            <a:r>
              <a:rPr lang="en-US" dirty="0">
                <a:sym typeface="Wingdings" panose="05000000000000000000" pitchFamily="2" charset="2"/>
              </a:rPr>
              <a:t>   </a:t>
            </a:r>
            <a:r>
              <a:rPr lang="en-US" dirty="0"/>
              <a:t> </a:t>
            </a:r>
          </a:p>
        </p:txBody>
      </p:sp>
      <p:sp>
        <p:nvSpPr>
          <p:cNvPr id="4" name="Slide Number Placeholder 3"/>
          <p:cNvSpPr>
            <a:spLocks noGrp="1"/>
          </p:cNvSpPr>
          <p:nvPr>
            <p:ph type="sldNum" sz="quarter" idx="12"/>
          </p:nvPr>
        </p:nvSpPr>
        <p:spPr/>
        <p:txBody>
          <a:bodyPr/>
          <a:lstStyle/>
          <a:p>
            <a:fld id="{C949629F-E23F-4CA2-9C66-5F5F2EC91974}" type="slidenum">
              <a:rPr lang="en-US" smtClean="0"/>
              <a:t>27</a:t>
            </a:fld>
            <a:endParaRPr lang="en-US"/>
          </a:p>
        </p:txBody>
      </p:sp>
    </p:spTree>
    <p:extLst>
      <p:ext uri="{BB962C8B-B14F-4D97-AF65-F5344CB8AC3E}">
        <p14:creationId xmlns:p14="http://schemas.microsoft.com/office/powerpoint/2010/main" val="2838130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lnSpcReduction="10000"/>
          </a:bodyPr>
          <a:lstStyle/>
          <a:p>
            <a:r>
              <a:rPr lang="en-US" dirty="0" err="1"/>
              <a:t>Santorio</a:t>
            </a:r>
            <a:r>
              <a:rPr lang="en-US" dirty="0"/>
              <a:t> suggests rather than emphasizing quantificational force/closeness in our semantic treatments of counterfactuals, we should instead question the underlying </a:t>
            </a:r>
            <a:r>
              <a:rPr lang="en-US" i="1" dirty="0"/>
              <a:t>classical logical consequence</a:t>
            </a:r>
            <a:r>
              <a:rPr lang="en-US" dirty="0"/>
              <a:t> </a:t>
            </a:r>
          </a:p>
          <a:p>
            <a:endParaRPr lang="en-US" dirty="0"/>
          </a:p>
          <a:p>
            <a:r>
              <a:rPr lang="en-US" dirty="0"/>
              <a:t>I’m enthusiastic about non-classical consequence, but it’s not clear this result motivates non-classical consequence for counterfactuals, rather than, say, less drastic changes to the classical semantics</a:t>
            </a:r>
          </a:p>
          <a:p>
            <a:endParaRPr lang="en-US" dirty="0"/>
          </a:p>
          <a:p>
            <a:r>
              <a:rPr lang="en-US" dirty="0"/>
              <a:t>I’m not informed enough about the literature to try and arbitrate…so, let’s turn to </a:t>
            </a:r>
            <a:r>
              <a:rPr lang="en-US" b="1" i="1" dirty="0"/>
              <a:t>Part III</a:t>
            </a:r>
            <a:r>
              <a:rPr lang="en-US" dirty="0"/>
              <a:t>…</a:t>
            </a:r>
          </a:p>
        </p:txBody>
      </p:sp>
      <p:sp>
        <p:nvSpPr>
          <p:cNvPr id="4" name="Slide Number Placeholder 3"/>
          <p:cNvSpPr>
            <a:spLocks noGrp="1"/>
          </p:cNvSpPr>
          <p:nvPr>
            <p:ph type="sldNum" sz="quarter" idx="12"/>
          </p:nvPr>
        </p:nvSpPr>
        <p:spPr/>
        <p:txBody>
          <a:bodyPr/>
          <a:lstStyle/>
          <a:p>
            <a:fld id="{C949629F-E23F-4CA2-9C66-5F5F2EC91974}" type="slidenum">
              <a:rPr lang="en-US" smtClean="0"/>
              <a:t>28</a:t>
            </a:fld>
            <a:endParaRPr lang="en-US"/>
          </a:p>
        </p:txBody>
      </p:sp>
    </p:spTree>
    <p:extLst>
      <p:ext uri="{BB962C8B-B14F-4D97-AF65-F5344CB8AC3E}">
        <p14:creationId xmlns:p14="http://schemas.microsoft.com/office/powerpoint/2010/main" val="2509569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a:xfrm>
            <a:off x="838200" y="1690688"/>
            <a:ext cx="10515600" cy="4665661"/>
          </a:xfrm>
        </p:spPr>
        <p:txBody>
          <a:bodyPr>
            <a:normAutofit fontScale="92500" lnSpcReduction="10000"/>
          </a:bodyPr>
          <a:lstStyle/>
          <a:p>
            <a:r>
              <a:rPr lang="en-US" dirty="0"/>
              <a:t>Triviality results aim to show it’s impossible to assign probabilities to conditionals under certain weak constraints</a:t>
            </a:r>
          </a:p>
          <a:p>
            <a:endParaRPr lang="en-US" dirty="0"/>
          </a:p>
          <a:p>
            <a:r>
              <a:rPr lang="en-US" dirty="0"/>
              <a:t>Lewis’s initial triviality results started from:</a:t>
            </a:r>
          </a:p>
          <a:p>
            <a:pPr marL="976313" indent="-976313">
              <a:buNone/>
            </a:pPr>
            <a:r>
              <a:rPr lang="en-US" dirty="0"/>
              <a:t>	</a:t>
            </a:r>
            <a:r>
              <a:rPr lang="en-US" dirty="0" err="1"/>
              <a:t>Pr</a:t>
            </a:r>
            <a:r>
              <a:rPr lang="en-US" dirty="0"/>
              <a:t>(Q</a:t>
            </a:r>
            <a:r>
              <a:rPr lang="en-US" dirty="0">
                <a:sym typeface="Wingdings" panose="05000000000000000000" pitchFamily="2" charset="2"/>
              </a:rPr>
              <a:t>R)=</a:t>
            </a:r>
            <a:r>
              <a:rPr lang="en-US" dirty="0" err="1">
                <a:sym typeface="Wingdings" panose="05000000000000000000" pitchFamily="2" charset="2"/>
              </a:rPr>
              <a:t>Pr</a:t>
            </a:r>
            <a:r>
              <a:rPr lang="en-US" dirty="0">
                <a:sym typeface="Wingdings" panose="05000000000000000000" pitchFamily="2" charset="2"/>
              </a:rPr>
              <a:t>(R|Q), i.e. the probability of ‘If Q then R’ equals the probability of R on the condition that Q</a:t>
            </a:r>
          </a:p>
          <a:p>
            <a:pPr marL="0" indent="0">
              <a:buNone/>
            </a:pPr>
            <a:r>
              <a:rPr lang="en-US" dirty="0">
                <a:sym typeface="Wingdings" panose="05000000000000000000" pitchFamily="2" charset="2"/>
              </a:rPr>
              <a:t>And showed: </a:t>
            </a:r>
          </a:p>
          <a:p>
            <a:pPr marL="914400" indent="-914400">
              <a:buNone/>
            </a:pPr>
            <a:r>
              <a:rPr lang="en-US" dirty="0">
                <a:sym typeface="Wingdings" panose="05000000000000000000" pitchFamily="2" charset="2"/>
              </a:rPr>
              <a:t>	</a:t>
            </a:r>
            <a:r>
              <a:rPr lang="en-US" dirty="0" err="1">
                <a:sym typeface="Wingdings" panose="05000000000000000000" pitchFamily="2" charset="2"/>
              </a:rPr>
              <a:t>Pr</a:t>
            </a:r>
            <a:r>
              <a:rPr lang="en-US" dirty="0">
                <a:sym typeface="Wingdings" panose="05000000000000000000" pitchFamily="2" charset="2"/>
              </a:rPr>
              <a:t>(QR)=P(R), i.e. the probability of ‘If Q then R’ equals the probability of R</a:t>
            </a:r>
          </a:p>
          <a:p>
            <a:endParaRPr lang="en-US" dirty="0">
              <a:sym typeface="Wingdings" panose="05000000000000000000" pitchFamily="2" charset="2"/>
            </a:endParaRPr>
          </a:p>
          <a:p>
            <a:r>
              <a:rPr lang="en-US" dirty="0">
                <a:sym typeface="Wingdings" panose="05000000000000000000" pitchFamily="2" charset="2"/>
              </a:rPr>
              <a:t>That should strike you as a poor analysis of probabilities of conditionals</a:t>
            </a:r>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29</a:t>
            </a:fld>
            <a:endParaRPr lang="en-US"/>
          </a:p>
        </p:txBody>
      </p:sp>
    </p:spTree>
    <p:extLst>
      <p:ext uri="{BB962C8B-B14F-4D97-AF65-F5344CB8AC3E}">
        <p14:creationId xmlns:p14="http://schemas.microsoft.com/office/powerpoint/2010/main" val="438181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Overview</a:t>
            </a:r>
          </a:p>
        </p:txBody>
      </p:sp>
      <p:sp>
        <p:nvSpPr>
          <p:cNvPr id="3" name="Content Placeholder 2"/>
          <p:cNvSpPr>
            <a:spLocks noGrp="1"/>
          </p:cNvSpPr>
          <p:nvPr>
            <p:ph idx="1"/>
          </p:nvPr>
        </p:nvSpPr>
        <p:spPr/>
        <p:txBody>
          <a:bodyPr/>
          <a:lstStyle/>
          <a:p>
            <a:r>
              <a:rPr lang="en-US" dirty="0"/>
              <a:t>Motivate </a:t>
            </a:r>
            <a:r>
              <a:rPr lang="en-US" dirty="0" err="1"/>
              <a:t>Yalcin’s</a:t>
            </a:r>
            <a:r>
              <a:rPr lang="en-US" dirty="0"/>
              <a:t> puzzle for epistemic modals</a:t>
            </a:r>
          </a:p>
          <a:p>
            <a:endParaRPr lang="en-US" dirty="0"/>
          </a:p>
          <a:p>
            <a:r>
              <a:rPr lang="en-US" dirty="0"/>
              <a:t>Examine </a:t>
            </a:r>
            <a:r>
              <a:rPr lang="en-US" dirty="0" err="1"/>
              <a:t>Santorio’s</a:t>
            </a:r>
            <a:r>
              <a:rPr lang="en-US" dirty="0"/>
              <a:t> extension to counterfactuals</a:t>
            </a:r>
          </a:p>
          <a:p>
            <a:endParaRPr lang="en-US" dirty="0"/>
          </a:p>
          <a:p>
            <a:r>
              <a:rPr lang="en-US" dirty="0"/>
              <a:t>Motivate Hawthorne/Russell’s triviality result for epistemic modals</a:t>
            </a:r>
          </a:p>
          <a:p>
            <a:endParaRPr lang="en-US" dirty="0"/>
          </a:p>
          <a:p>
            <a:r>
              <a:rPr lang="en-US" dirty="0"/>
              <a:t>Examine </a:t>
            </a:r>
            <a:r>
              <a:rPr lang="en-US" dirty="0" err="1"/>
              <a:t>Santorio’s</a:t>
            </a:r>
            <a:r>
              <a:rPr lang="en-US" dirty="0"/>
              <a:t> extension to counterfactuals </a:t>
            </a:r>
          </a:p>
        </p:txBody>
      </p:sp>
      <p:sp>
        <p:nvSpPr>
          <p:cNvPr id="4" name="Slide Number Placeholder 3"/>
          <p:cNvSpPr>
            <a:spLocks noGrp="1"/>
          </p:cNvSpPr>
          <p:nvPr>
            <p:ph type="sldNum" sz="quarter" idx="12"/>
          </p:nvPr>
        </p:nvSpPr>
        <p:spPr/>
        <p:txBody>
          <a:bodyPr/>
          <a:lstStyle/>
          <a:p>
            <a:fld id="{C949629F-E23F-4CA2-9C66-5F5F2EC91974}" type="slidenum">
              <a:rPr lang="en-US" smtClean="0"/>
              <a:t>3</a:t>
            </a:fld>
            <a:endParaRPr lang="en-US"/>
          </a:p>
        </p:txBody>
      </p:sp>
    </p:spTree>
    <p:extLst>
      <p:ext uri="{BB962C8B-B14F-4D97-AF65-F5344CB8AC3E}">
        <p14:creationId xmlns:p14="http://schemas.microsoft.com/office/powerpoint/2010/main" val="3333802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p:txBody>
          <a:bodyPr/>
          <a:lstStyle/>
          <a:p>
            <a:r>
              <a:rPr lang="en-US" dirty="0"/>
              <a:t>Lewis’s initial results were extended from probabilities of conditionals to epistemic modals, in particular, by Russell and Hawthorne</a:t>
            </a:r>
          </a:p>
          <a:p>
            <a:endParaRPr lang="en-US" dirty="0"/>
          </a:p>
          <a:p>
            <a:r>
              <a:rPr lang="en-US" dirty="0" err="1"/>
              <a:t>Santorio</a:t>
            </a:r>
            <a:r>
              <a:rPr lang="en-US" dirty="0"/>
              <a:t> aims to extend Russell/Hawthorne’s results concerning epistemic modals to counterfactuals</a:t>
            </a:r>
          </a:p>
          <a:p>
            <a:endParaRPr lang="en-US" dirty="0"/>
          </a:p>
          <a:p>
            <a:r>
              <a:rPr lang="en-US" dirty="0"/>
              <a:t>It’s worth examining Russell/Hawthorne’s triviality results in detail</a:t>
            </a:r>
          </a:p>
        </p:txBody>
      </p:sp>
      <p:sp>
        <p:nvSpPr>
          <p:cNvPr id="4" name="Slide Number Placeholder 3"/>
          <p:cNvSpPr>
            <a:spLocks noGrp="1"/>
          </p:cNvSpPr>
          <p:nvPr>
            <p:ph type="sldNum" sz="quarter" idx="12"/>
          </p:nvPr>
        </p:nvSpPr>
        <p:spPr/>
        <p:txBody>
          <a:bodyPr/>
          <a:lstStyle/>
          <a:p>
            <a:fld id="{C949629F-E23F-4CA2-9C66-5F5F2EC91974}" type="slidenum">
              <a:rPr lang="en-US" smtClean="0"/>
              <a:t>30</a:t>
            </a:fld>
            <a:endParaRPr lang="en-US"/>
          </a:p>
        </p:txBody>
      </p:sp>
    </p:spTree>
    <p:extLst>
      <p:ext uri="{BB962C8B-B14F-4D97-AF65-F5344CB8AC3E}">
        <p14:creationId xmlns:p14="http://schemas.microsoft.com/office/powerpoint/2010/main" val="3125448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p:txBody>
          <a:bodyPr>
            <a:normAutofit lnSpcReduction="10000"/>
          </a:bodyPr>
          <a:lstStyle/>
          <a:p>
            <a:r>
              <a:rPr lang="en-US" dirty="0"/>
              <a:t>We’ll need some preliminary tools; we’ll assume rational credence functions are </a:t>
            </a:r>
            <a:r>
              <a:rPr lang="en-US" i="1" dirty="0"/>
              <a:t>closed under conditionalization</a:t>
            </a:r>
            <a:r>
              <a:rPr lang="en-US" dirty="0"/>
              <a:t>.</a:t>
            </a:r>
          </a:p>
          <a:p>
            <a:endParaRPr lang="en-US" dirty="0"/>
          </a:p>
          <a:p>
            <a:r>
              <a:rPr lang="en-US" i="1" dirty="0"/>
              <a:t>Conditionalization</a:t>
            </a:r>
            <a:r>
              <a:rPr lang="en-US" dirty="0"/>
              <a:t> concerns probability updating, claiming an agent’s credence after learning evidence E should equal the agent’s earlier credence conditional on E</a:t>
            </a:r>
          </a:p>
          <a:p>
            <a:endParaRPr lang="en-US" dirty="0"/>
          </a:p>
          <a:p>
            <a:r>
              <a:rPr lang="en-US" dirty="0"/>
              <a:t>For example, suppose John’s conditional probability a fair die will land 6 given it will land on an even number is 1/3; if John later learns the die </a:t>
            </a:r>
            <a:r>
              <a:rPr lang="en-US" i="1" dirty="0"/>
              <a:t>will</a:t>
            </a:r>
            <a:r>
              <a:rPr lang="en-US" dirty="0"/>
              <a:t> land even, then John’s new probability should be 1/3</a:t>
            </a:r>
          </a:p>
          <a:p>
            <a:endParaRPr lang="en-US" dirty="0"/>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31</a:t>
            </a:fld>
            <a:endParaRPr lang="en-US"/>
          </a:p>
        </p:txBody>
      </p:sp>
    </p:spTree>
    <p:extLst>
      <p:ext uri="{BB962C8B-B14F-4D97-AF65-F5344CB8AC3E}">
        <p14:creationId xmlns:p14="http://schemas.microsoft.com/office/powerpoint/2010/main" val="3546739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p:txBody>
          <a:bodyPr>
            <a:normAutofit/>
          </a:bodyPr>
          <a:lstStyle/>
          <a:p>
            <a:r>
              <a:rPr lang="en-US" dirty="0"/>
              <a:t>We can reflect this in the following equivalence: </a:t>
            </a:r>
          </a:p>
          <a:p>
            <a:endParaRPr lang="en-US" dirty="0"/>
          </a:p>
          <a:p>
            <a:pPr marL="0" indent="0">
              <a:buNone/>
            </a:pPr>
            <a:r>
              <a:rPr lang="en-US" dirty="0"/>
              <a:t>	</a:t>
            </a:r>
            <a:r>
              <a:rPr lang="en-US" b="1" dirty="0"/>
              <a:t>(COND) </a:t>
            </a:r>
            <a:r>
              <a:rPr lang="en-US" dirty="0" err="1"/>
              <a:t>Pr</a:t>
            </a:r>
            <a:r>
              <a:rPr lang="en-US" baseline="-25000" dirty="0" err="1"/>
              <a:t>Q</a:t>
            </a:r>
            <a:r>
              <a:rPr lang="en-US" dirty="0"/>
              <a:t>(P) ≡ </a:t>
            </a:r>
            <a:r>
              <a:rPr lang="en-US" dirty="0" err="1"/>
              <a:t>Pr</a:t>
            </a:r>
            <a:r>
              <a:rPr lang="en-US" dirty="0"/>
              <a:t>(P | Q)</a:t>
            </a:r>
          </a:p>
          <a:p>
            <a:pPr marL="0" indent="0">
              <a:buNone/>
            </a:pPr>
            <a:endParaRPr lang="en-US" dirty="0"/>
          </a:p>
          <a:p>
            <a:r>
              <a:rPr lang="en-US" dirty="0"/>
              <a:t>For some probability functions </a:t>
            </a:r>
            <a:r>
              <a:rPr lang="en-US" dirty="0" err="1"/>
              <a:t>Pr</a:t>
            </a:r>
            <a:r>
              <a:rPr lang="en-US" dirty="0"/>
              <a:t>, </a:t>
            </a:r>
            <a:r>
              <a:rPr lang="en-US" dirty="0" err="1"/>
              <a:t>Pr</a:t>
            </a:r>
            <a:r>
              <a:rPr lang="en-US" baseline="-25000" dirty="0" err="1"/>
              <a:t>Q</a:t>
            </a:r>
            <a:r>
              <a:rPr lang="en-US" baseline="-25000" dirty="0"/>
              <a:t> </a:t>
            </a:r>
            <a:r>
              <a:rPr lang="en-US" dirty="0"/>
              <a:t>and propositions Q, P.</a:t>
            </a:r>
          </a:p>
          <a:p>
            <a:endParaRPr lang="en-US" dirty="0"/>
          </a:p>
          <a:p>
            <a:r>
              <a:rPr lang="en-US" dirty="0"/>
              <a:t>I.e. the probability given the die will land on an even number (</a:t>
            </a:r>
            <a:r>
              <a:rPr lang="en-US" dirty="0" err="1"/>
              <a:t>Pr</a:t>
            </a:r>
            <a:r>
              <a:rPr lang="en-US" baseline="-25000" dirty="0" err="1"/>
              <a:t>Q</a:t>
            </a:r>
            <a:r>
              <a:rPr lang="en-US" dirty="0"/>
              <a:t>) that it will land 6 (P) equals the probability (</a:t>
            </a:r>
            <a:r>
              <a:rPr lang="en-US" dirty="0" err="1"/>
              <a:t>Pr</a:t>
            </a:r>
            <a:r>
              <a:rPr lang="en-US" dirty="0"/>
              <a:t>) the die will land 6 (P) on the condition it lands on an even number (Q)  </a:t>
            </a:r>
          </a:p>
        </p:txBody>
      </p:sp>
      <p:sp>
        <p:nvSpPr>
          <p:cNvPr id="4" name="Slide Number Placeholder 3"/>
          <p:cNvSpPr>
            <a:spLocks noGrp="1"/>
          </p:cNvSpPr>
          <p:nvPr>
            <p:ph type="sldNum" sz="quarter" idx="12"/>
          </p:nvPr>
        </p:nvSpPr>
        <p:spPr/>
        <p:txBody>
          <a:bodyPr/>
          <a:lstStyle/>
          <a:p>
            <a:fld id="{C949629F-E23F-4CA2-9C66-5F5F2EC91974}" type="slidenum">
              <a:rPr lang="en-US" smtClean="0"/>
              <a:t>32</a:t>
            </a:fld>
            <a:endParaRPr lang="en-US"/>
          </a:p>
        </p:txBody>
      </p:sp>
    </p:spTree>
    <p:extLst>
      <p:ext uri="{BB962C8B-B14F-4D97-AF65-F5344CB8AC3E}">
        <p14:creationId xmlns:p14="http://schemas.microsoft.com/office/powerpoint/2010/main" val="1199460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p:txBody>
          <a:bodyPr/>
          <a:lstStyle/>
          <a:p>
            <a:r>
              <a:rPr lang="en-US" dirty="0"/>
              <a:t>We’ll also need the following results from probability theory: </a:t>
            </a:r>
          </a:p>
          <a:p>
            <a:endParaRPr lang="en-US" dirty="0"/>
          </a:p>
          <a:p>
            <a:pPr marL="0" indent="0">
              <a:buNone/>
            </a:pPr>
            <a:r>
              <a:rPr lang="en-US" dirty="0"/>
              <a:t>	</a:t>
            </a:r>
            <a:r>
              <a:rPr lang="en-US" b="1" dirty="0"/>
              <a:t>(DEF)</a:t>
            </a:r>
            <a:r>
              <a:rPr lang="en-US" dirty="0"/>
              <a:t> </a:t>
            </a:r>
            <a:r>
              <a:rPr lang="en-US" dirty="0" err="1"/>
              <a:t>Pr</a:t>
            </a:r>
            <a:r>
              <a:rPr lang="en-US" dirty="0"/>
              <a:t>(P | Q) = </a:t>
            </a:r>
            <a:r>
              <a:rPr lang="en-US" dirty="0" err="1"/>
              <a:t>Pr</a:t>
            </a:r>
            <a:r>
              <a:rPr lang="en-US" dirty="0"/>
              <a:t>(P &amp; Q)/</a:t>
            </a:r>
            <a:r>
              <a:rPr lang="en-US" dirty="0" err="1"/>
              <a:t>Pr</a:t>
            </a:r>
            <a:r>
              <a:rPr lang="en-US" dirty="0"/>
              <a:t>(Q)   </a:t>
            </a:r>
          </a:p>
          <a:p>
            <a:pPr marL="0" indent="0">
              <a:buNone/>
            </a:pPr>
            <a:r>
              <a:rPr lang="en-US" dirty="0"/>
              <a:t>	</a:t>
            </a:r>
            <a:r>
              <a:rPr lang="en-US" b="1" dirty="0"/>
              <a:t>(TOTAL)</a:t>
            </a:r>
            <a:r>
              <a:rPr lang="en-US" dirty="0"/>
              <a:t> </a:t>
            </a:r>
            <a:r>
              <a:rPr lang="en-US" dirty="0" err="1"/>
              <a:t>Pr</a:t>
            </a:r>
            <a:r>
              <a:rPr lang="en-US" dirty="0"/>
              <a:t>(P) = </a:t>
            </a:r>
            <a:r>
              <a:rPr lang="en-US" dirty="0" err="1"/>
              <a:t>Pr</a:t>
            </a:r>
            <a:r>
              <a:rPr lang="en-US" dirty="0"/>
              <a:t>(P &amp; Q) + </a:t>
            </a:r>
            <a:r>
              <a:rPr lang="en-US" dirty="0" err="1"/>
              <a:t>Pr</a:t>
            </a:r>
            <a:r>
              <a:rPr lang="en-US" dirty="0"/>
              <a:t>(P &amp; ~Q)</a:t>
            </a:r>
          </a:p>
          <a:p>
            <a:pPr marL="0" indent="0">
              <a:buNone/>
            </a:pPr>
            <a:endParaRPr lang="en-US" dirty="0"/>
          </a:p>
          <a:p>
            <a:r>
              <a:rPr lang="en-US" dirty="0"/>
              <a:t>The first is the definition of </a:t>
            </a:r>
            <a:r>
              <a:rPr lang="en-US" i="1" dirty="0"/>
              <a:t>conditional probability</a:t>
            </a:r>
            <a:r>
              <a:rPr lang="en-US" dirty="0"/>
              <a:t>; the second follows from the law of </a:t>
            </a:r>
            <a:r>
              <a:rPr lang="en-US" i="1" dirty="0"/>
              <a:t>total probability </a:t>
            </a:r>
            <a:r>
              <a:rPr lang="en-US" dirty="0"/>
              <a:t>(where ∩ is the intersection of events and </a:t>
            </a:r>
            <a:r>
              <a:rPr lang="en-US" dirty="0" err="1"/>
              <a:t>B</a:t>
            </a:r>
            <a:r>
              <a:rPr lang="en-US" baseline="30000" dirty="0" err="1"/>
              <a:t>c</a:t>
            </a:r>
            <a:r>
              <a:rPr lang="en-US" baseline="30000" dirty="0"/>
              <a:t> </a:t>
            </a:r>
            <a:r>
              <a:rPr lang="en-US" dirty="0"/>
              <a:t> is the complement of B) for partitioned events: </a:t>
            </a:r>
          </a:p>
          <a:p>
            <a:pPr marL="0" indent="0">
              <a:buNone/>
            </a:pPr>
            <a:r>
              <a:rPr lang="en-US" dirty="0"/>
              <a:t>		</a:t>
            </a:r>
            <a:r>
              <a:rPr lang="en-US" dirty="0" err="1"/>
              <a:t>Pr</a:t>
            </a:r>
            <a:r>
              <a:rPr lang="en-US" dirty="0"/>
              <a:t>(A)=</a:t>
            </a:r>
            <a:r>
              <a:rPr lang="en-US" dirty="0" err="1"/>
              <a:t>Pr</a:t>
            </a:r>
            <a:r>
              <a:rPr lang="en-US" dirty="0"/>
              <a:t>(A ∩ B) + </a:t>
            </a:r>
            <a:r>
              <a:rPr lang="en-US" dirty="0" err="1"/>
              <a:t>Pr</a:t>
            </a:r>
            <a:r>
              <a:rPr lang="en-US" dirty="0"/>
              <a:t>(A ∩ </a:t>
            </a:r>
            <a:r>
              <a:rPr lang="en-US" dirty="0" err="1"/>
              <a:t>B</a:t>
            </a:r>
            <a:r>
              <a:rPr lang="en-US" baseline="30000" dirty="0" err="1"/>
              <a:t>c</a:t>
            </a:r>
            <a:r>
              <a:rPr lang="en-US" dirty="0"/>
              <a:t>)</a:t>
            </a:r>
          </a:p>
        </p:txBody>
      </p:sp>
      <p:sp>
        <p:nvSpPr>
          <p:cNvPr id="4" name="Slide Number Placeholder 3"/>
          <p:cNvSpPr>
            <a:spLocks noGrp="1"/>
          </p:cNvSpPr>
          <p:nvPr>
            <p:ph type="sldNum" sz="quarter" idx="12"/>
          </p:nvPr>
        </p:nvSpPr>
        <p:spPr/>
        <p:txBody>
          <a:bodyPr/>
          <a:lstStyle/>
          <a:p>
            <a:fld id="{C949629F-E23F-4CA2-9C66-5F5F2EC91974}" type="slidenum">
              <a:rPr lang="en-US" smtClean="0"/>
              <a:t>33</a:t>
            </a:fld>
            <a:endParaRPr lang="en-US"/>
          </a:p>
        </p:txBody>
      </p:sp>
    </p:spTree>
    <p:extLst>
      <p:ext uri="{BB962C8B-B14F-4D97-AF65-F5344CB8AC3E}">
        <p14:creationId xmlns:p14="http://schemas.microsoft.com/office/powerpoint/2010/main" val="12761903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p:txBody>
          <a:bodyPr/>
          <a:lstStyle/>
          <a:p>
            <a:r>
              <a:rPr lang="en-US" dirty="0"/>
              <a:t>Lastly, we will need the following principle: </a:t>
            </a:r>
          </a:p>
          <a:p>
            <a:pPr marL="0" indent="0">
              <a:buNone/>
            </a:pPr>
            <a:r>
              <a:rPr lang="en-US" b="1" dirty="0"/>
              <a:t>	</a:t>
            </a:r>
          </a:p>
          <a:p>
            <a:pPr marL="976313" indent="-976313">
              <a:buNone/>
            </a:pPr>
            <a:r>
              <a:rPr lang="en-US" b="1" dirty="0"/>
              <a:t>	(MIGHT)</a:t>
            </a:r>
            <a:r>
              <a:rPr lang="en-US" dirty="0"/>
              <a:t> For any probability function </a:t>
            </a:r>
            <a:r>
              <a:rPr lang="en-US" dirty="0" err="1"/>
              <a:t>Pr</a:t>
            </a:r>
            <a:r>
              <a:rPr lang="en-US" dirty="0"/>
              <a:t> that models rational credence, if PR(◇P) &gt; 0 then </a:t>
            </a:r>
            <a:r>
              <a:rPr lang="en-US" dirty="0" err="1"/>
              <a:t>Pr</a:t>
            </a:r>
            <a:r>
              <a:rPr lang="en-US" dirty="0"/>
              <a:t>(P|◇P) &gt; 0</a:t>
            </a:r>
            <a:endParaRPr lang="en-US" b="1" dirty="0"/>
          </a:p>
          <a:p>
            <a:pPr marL="976313" indent="-976313">
              <a:buNone/>
            </a:pPr>
            <a:endParaRPr lang="en-US" b="1" dirty="0"/>
          </a:p>
          <a:p>
            <a:r>
              <a:rPr lang="en-US" dirty="0"/>
              <a:t>I.e. if the probability ‘the die might land heads’ is greater than 0, then the probability ‘the die lands heads’ on the condition that ‘the die might land heads’ is greater than 0. </a:t>
            </a:r>
          </a:p>
        </p:txBody>
      </p:sp>
      <p:sp>
        <p:nvSpPr>
          <p:cNvPr id="4" name="Slide Number Placeholder 3"/>
          <p:cNvSpPr>
            <a:spLocks noGrp="1"/>
          </p:cNvSpPr>
          <p:nvPr>
            <p:ph type="sldNum" sz="quarter" idx="12"/>
          </p:nvPr>
        </p:nvSpPr>
        <p:spPr/>
        <p:txBody>
          <a:bodyPr/>
          <a:lstStyle/>
          <a:p>
            <a:fld id="{C949629F-E23F-4CA2-9C66-5F5F2EC91974}" type="slidenum">
              <a:rPr lang="en-US" smtClean="0"/>
              <a:t>34</a:t>
            </a:fld>
            <a:endParaRPr lang="en-US"/>
          </a:p>
        </p:txBody>
      </p:sp>
    </p:spTree>
    <p:extLst>
      <p:ext uri="{BB962C8B-B14F-4D97-AF65-F5344CB8AC3E}">
        <p14:creationId xmlns:p14="http://schemas.microsoft.com/office/powerpoint/2010/main" val="1227556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a:xfrm>
            <a:off x="838200" y="1517073"/>
            <a:ext cx="10515600" cy="4987636"/>
          </a:xfrm>
        </p:spPr>
        <p:txBody>
          <a:bodyPr>
            <a:normAutofit fontScale="85000" lnSpcReduction="20000"/>
          </a:bodyPr>
          <a:lstStyle/>
          <a:p>
            <a:r>
              <a:rPr lang="en-US" dirty="0"/>
              <a:t>We can show ~P and ◇P are incompatible, i.e. </a:t>
            </a:r>
            <a:r>
              <a:rPr lang="en-US" dirty="0" err="1"/>
              <a:t>Pr</a:t>
            </a:r>
            <a:r>
              <a:rPr lang="en-US" dirty="0"/>
              <a:t>(~P &amp; ◇P) = 0*: </a:t>
            </a:r>
          </a:p>
          <a:p>
            <a:endParaRPr lang="en-US" dirty="0"/>
          </a:p>
          <a:p>
            <a:pPr marL="0" lvl="0" indent="0">
              <a:buNone/>
            </a:pPr>
            <a:r>
              <a:rPr lang="en-US" dirty="0"/>
              <a:t>1. SUPPOSE </a:t>
            </a:r>
            <a:r>
              <a:rPr lang="en-US" dirty="0" err="1"/>
              <a:t>Pr</a:t>
            </a:r>
            <a:r>
              <a:rPr lang="en-US" dirty="0"/>
              <a:t>(~P &amp; ◇P) &gt; 0                                                               Assume for </a:t>
            </a:r>
            <a:r>
              <a:rPr lang="en-US" i="1" dirty="0" err="1"/>
              <a:t>reductio</a:t>
            </a:r>
            <a:r>
              <a:rPr lang="en-US" i="1" dirty="0"/>
              <a:t> </a:t>
            </a:r>
            <a:endParaRPr lang="en-US" dirty="0"/>
          </a:p>
          <a:p>
            <a:pPr marL="0" indent="0">
              <a:buNone/>
            </a:pPr>
            <a:r>
              <a:rPr lang="en-US" dirty="0"/>
              <a:t>2.      </a:t>
            </a:r>
            <a:r>
              <a:rPr lang="en-US" dirty="0" err="1"/>
              <a:t>Pr</a:t>
            </a:r>
            <a:r>
              <a:rPr lang="en-US" dirty="0"/>
              <a:t>(~P) &gt; 0 &amp; </a:t>
            </a:r>
            <a:r>
              <a:rPr lang="en-US" dirty="0" err="1"/>
              <a:t>Pr</a:t>
            </a:r>
            <a:r>
              <a:rPr lang="en-US" dirty="0"/>
              <a:t>(◇P) &gt; 0                                                               From 1</a:t>
            </a:r>
          </a:p>
          <a:p>
            <a:pPr marL="0" lvl="0" indent="0">
              <a:buNone/>
            </a:pPr>
            <a:r>
              <a:rPr lang="en-US" dirty="0"/>
              <a:t>3.      </a:t>
            </a:r>
            <a:r>
              <a:rPr lang="en-US" dirty="0" err="1"/>
              <a:t>Pr</a:t>
            </a:r>
            <a:r>
              <a:rPr lang="en-US" baseline="-25000" dirty="0" err="1"/>
              <a:t>~P</a:t>
            </a:r>
            <a:r>
              <a:rPr lang="en-US" dirty="0"/>
              <a:t>(◇P)  &gt; 0                                                                                  </a:t>
            </a:r>
            <a:r>
              <a:rPr lang="en-US" b="1" dirty="0"/>
              <a:t>(COND)</a:t>
            </a:r>
            <a:r>
              <a:rPr lang="en-US" dirty="0"/>
              <a:t> on ~P + 2</a:t>
            </a:r>
          </a:p>
          <a:p>
            <a:pPr marL="0" lvl="0" indent="0">
              <a:buNone/>
            </a:pPr>
            <a:r>
              <a:rPr lang="en-US" dirty="0"/>
              <a:t>4.      </a:t>
            </a:r>
            <a:r>
              <a:rPr lang="en-US" dirty="0" err="1"/>
              <a:t>Pr</a:t>
            </a:r>
            <a:r>
              <a:rPr lang="en-US" baseline="-25000" dirty="0" err="1"/>
              <a:t>~P</a:t>
            </a:r>
            <a:r>
              <a:rPr lang="en-US" dirty="0"/>
              <a:t>(P|◇P) &gt; 0                                                                               </a:t>
            </a:r>
            <a:r>
              <a:rPr lang="en-US" b="1" dirty="0"/>
              <a:t>(MIGHT)</a:t>
            </a:r>
            <a:r>
              <a:rPr lang="en-US" dirty="0"/>
              <a:t> + 3</a:t>
            </a:r>
          </a:p>
          <a:p>
            <a:pPr marL="0" lvl="0" indent="0">
              <a:buNone/>
            </a:pPr>
            <a:r>
              <a:rPr lang="en-US" dirty="0"/>
              <a:t>5.      </a:t>
            </a:r>
            <a:r>
              <a:rPr lang="en-US" dirty="0" err="1"/>
              <a:t>Pr</a:t>
            </a:r>
            <a:r>
              <a:rPr lang="en-US" baseline="-25000" dirty="0" err="1"/>
              <a:t>~P</a:t>
            </a:r>
            <a:r>
              <a:rPr lang="en-US" dirty="0"/>
              <a:t>(P|◇P) = </a:t>
            </a:r>
            <a:r>
              <a:rPr lang="en-US" dirty="0" err="1"/>
              <a:t>Pr</a:t>
            </a:r>
            <a:r>
              <a:rPr lang="en-US" baseline="-25000" dirty="0" err="1"/>
              <a:t>~P</a:t>
            </a:r>
            <a:r>
              <a:rPr lang="en-US" dirty="0"/>
              <a:t>(P &amp; ◇P)/ </a:t>
            </a:r>
            <a:r>
              <a:rPr lang="en-US" dirty="0" err="1"/>
              <a:t>Pr</a:t>
            </a:r>
            <a:r>
              <a:rPr lang="en-US" baseline="-25000" dirty="0" err="1"/>
              <a:t>~P</a:t>
            </a:r>
            <a:r>
              <a:rPr lang="en-US" dirty="0"/>
              <a:t>(◇P)                                       </a:t>
            </a:r>
            <a:r>
              <a:rPr lang="en-US" b="1" dirty="0"/>
              <a:t>(DEF)</a:t>
            </a:r>
            <a:r>
              <a:rPr lang="en-US" dirty="0"/>
              <a:t> + 4</a:t>
            </a:r>
          </a:p>
          <a:p>
            <a:pPr marL="0" lvl="0" indent="0">
              <a:buNone/>
            </a:pPr>
            <a:r>
              <a:rPr lang="en-US" dirty="0"/>
              <a:t>6.                            = </a:t>
            </a:r>
            <a:r>
              <a:rPr lang="en-US" dirty="0" err="1"/>
              <a:t>Pr</a:t>
            </a:r>
            <a:r>
              <a:rPr lang="en-US" dirty="0"/>
              <a:t>(P &amp; ◇P | ~P)/ </a:t>
            </a:r>
            <a:r>
              <a:rPr lang="en-US" dirty="0" err="1"/>
              <a:t>Pr</a:t>
            </a:r>
            <a:r>
              <a:rPr lang="en-US" dirty="0"/>
              <a:t>(◇P | ~P)                            </a:t>
            </a:r>
            <a:r>
              <a:rPr lang="en-US" b="1" dirty="0"/>
              <a:t>(COND)</a:t>
            </a:r>
            <a:r>
              <a:rPr lang="en-US" dirty="0"/>
              <a:t> reverse ~P</a:t>
            </a:r>
          </a:p>
          <a:p>
            <a:pPr marL="0" lvl="0" indent="0">
              <a:buNone/>
            </a:pPr>
            <a:r>
              <a:rPr lang="en-US" dirty="0"/>
              <a:t>7.                            = </a:t>
            </a:r>
            <a:r>
              <a:rPr lang="en-US" dirty="0" err="1"/>
              <a:t>Pr</a:t>
            </a:r>
            <a:r>
              <a:rPr lang="en-US" dirty="0"/>
              <a:t>(P &amp; ◇P &amp; ~P)/</a:t>
            </a:r>
            <a:r>
              <a:rPr lang="en-US" dirty="0" err="1"/>
              <a:t>Pr</a:t>
            </a:r>
            <a:r>
              <a:rPr lang="en-US" dirty="0"/>
              <a:t>(~P)/</a:t>
            </a:r>
            <a:r>
              <a:rPr lang="en-US" dirty="0" err="1"/>
              <a:t>Pr</a:t>
            </a:r>
            <a:r>
              <a:rPr lang="en-US" dirty="0"/>
              <a:t>(◇P &amp; ~P)/</a:t>
            </a:r>
            <a:r>
              <a:rPr lang="en-US" dirty="0" err="1"/>
              <a:t>Pr</a:t>
            </a:r>
            <a:r>
              <a:rPr lang="en-US" dirty="0"/>
              <a:t>(~P) </a:t>
            </a:r>
            <a:r>
              <a:rPr lang="en-US" b="1" dirty="0"/>
              <a:t>(DEF) </a:t>
            </a:r>
            <a:r>
              <a:rPr lang="en-US" dirty="0"/>
              <a:t>+7</a:t>
            </a:r>
          </a:p>
          <a:p>
            <a:pPr marL="0" lvl="0" indent="0">
              <a:buNone/>
            </a:pPr>
            <a:r>
              <a:rPr lang="en-US" dirty="0"/>
              <a:t>8.                            = </a:t>
            </a:r>
            <a:r>
              <a:rPr lang="en-US" dirty="0" err="1"/>
              <a:t>Pr</a:t>
            </a:r>
            <a:r>
              <a:rPr lang="en-US" dirty="0"/>
              <a:t>(P &amp; ◇P &amp; ~P)/</a:t>
            </a:r>
            <a:r>
              <a:rPr lang="en-US" dirty="0" err="1"/>
              <a:t>Pr</a:t>
            </a:r>
            <a:r>
              <a:rPr lang="en-US" dirty="0"/>
              <a:t>(◇P &amp; ~P)                           (Algebra)</a:t>
            </a:r>
          </a:p>
          <a:p>
            <a:pPr marL="0" lvl="0" indent="0">
              <a:buNone/>
            </a:pPr>
            <a:r>
              <a:rPr lang="en-US" dirty="0"/>
              <a:t>9.                            = </a:t>
            </a:r>
            <a:r>
              <a:rPr lang="en-US" dirty="0" err="1"/>
              <a:t>Pr</a:t>
            </a:r>
            <a:r>
              <a:rPr lang="en-US" dirty="0"/>
              <a:t>(P|◇P&amp;~P)  &gt; 0                                                 </a:t>
            </a:r>
            <a:r>
              <a:rPr lang="en-US" b="1" dirty="0"/>
              <a:t>(DEF) </a:t>
            </a:r>
            <a:r>
              <a:rPr lang="en-US" dirty="0"/>
              <a:t>+9    </a:t>
            </a:r>
          </a:p>
          <a:p>
            <a:pPr marL="0" lvl="0" indent="0">
              <a:buNone/>
            </a:pPr>
            <a:r>
              <a:rPr lang="en-US" dirty="0"/>
              <a:t>10.      </a:t>
            </a:r>
            <a:r>
              <a:rPr lang="en-US" dirty="0" err="1"/>
              <a:t>Pr</a:t>
            </a:r>
            <a:r>
              <a:rPr lang="en-US" dirty="0"/>
              <a:t>(P|~P) = 0                                                                                  (Tautology)</a:t>
            </a:r>
          </a:p>
          <a:p>
            <a:pPr marL="0" lvl="0" indent="0">
              <a:buNone/>
            </a:pPr>
            <a:r>
              <a:rPr lang="en-US" dirty="0"/>
              <a:t>11.      !                                                                                                      (</a:t>
            </a:r>
            <a:r>
              <a:rPr lang="en-US" dirty="0" err="1"/>
              <a:t>Contrad</a:t>
            </a:r>
            <a:r>
              <a:rPr lang="en-US" dirty="0"/>
              <a:t>) 11 + 12</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35</a:t>
            </a:fld>
            <a:endParaRPr lang="en-US"/>
          </a:p>
        </p:txBody>
      </p:sp>
    </p:spTree>
    <p:extLst>
      <p:ext uri="{BB962C8B-B14F-4D97-AF65-F5344CB8AC3E}">
        <p14:creationId xmlns:p14="http://schemas.microsoft.com/office/powerpoint/2010/main" val="56565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p:txBody>
          <a:bodyPr>
            <a:normAutofit/>
          </a:bodyPr>
          <a:lstStyle/>
          <a:p>
            <a:r>
              <a:rPr lang="en-US" dirty="0"/>
              <a:t>Having established that ~P and ◇P are incompatible, </a:t>
            </a:r>
            <a:r>
              <a:rPr lang="en-US" dirty="0" err="1"/>
              <a:t>Santorio</a:t>
            </a:r>
            <a:r>
              <a:rPr lang="en-US" dirty="0"/>
              <a:t> claims this can be extended to show </a:t>
            </a:r>
            <a:r>
              <a:rPr lang="en-US" dirty="0" err="1"/>
              <a:t>Pr</a:t>
            </a:r>
            <a:r>
              <a:rPr lang="en-US" dirty="0"/>
              <a:t>(P) and </a:t>
            </a:r>
            <a:r>
              <a:rPr lang="en-US" dirty="0" err="1"/>
              <a:t>Pr</a:t>
            </a:r>
            <a:r>
              <a:rPr lang="en-US" dirty="0"/>
              <a:t>(◇P) are equivalent</a:t>
            </a:r>
          </a:p>
          <a:p>
            <a:endParaRPr lang="en-US" dirty="0"/>
          </a:p>
          <a:p>
            <a:r>
              <a:rPr lang="en-US" dirty="0"/>
              <a:t>All that’s needed is the strengthen the preceding with the following: </a:t>
            </a:r>
          </a:p>
          <a:p>
            <a:pPr marL="914400" indent="-914400">
              <a:buNone/>
            </a:pPr>
            <a:r>
              <a:rPr lang="en-US" dirty="0"/>
              <a:t>	</a:t>
            </a:r>
            <a:r>
              <a:rPr lang="en-US" b="1" dirty="0"/>
              <a:t>(NM) </a:t>
            </a:r>
            <a:r>
              <a:rPr lang="en-US" dirty="0"/>
              <a:t>For any probability function </a:t>
            </a:r>
            <a:r>
              <a:rPr lang="en-US" dirty="0" err="1"/>
              <a:t>Pr</a:t>
            </a:r>
            <a:r>
              <a:rPr lang="en-US" dirty="0"/>
              <a:t> that models rational credence, if </a:t>
            </a:r>
            <a:r>
              <a:rPr lang="en-US" dirty="0" err="1"/>
              <a:t>Pr</a:t>
            </a:r>
            <a:r>
              <a:rPr lang="en-US" dirty="0"/>
              <a:t>(~◇P) = 1 then </a:t>
            </a:r>
            <a:r>
              <a:rPr lang="en-US" dirty="0" err="1"/>
              <a:t>Pr</a:t>
            </a:r>
            <a:r>
              <a:rPr lang="en-US" dirty="0"/>
              <a:t>(~P) = 1</a:t>
            </a:r>
          </a:p>
          <a:p>
            <a:pPr marL="914400" indent="-914400">
              <a:buNone/>
            </a:pPr>
            <a:endParaRPr lang="en-US" dirty="0"/>
          </a:p>
          <a:p>
            <a:r>
              <a:rPr lang="en-US" dirty="0"/>
              <a:t>Which says if one is certain P is impossible, they’re certain P is false</a:t>
            </a:r>
          </a:p>
        </p:txBody>
      </p:sp>
      <p:sp>
        <p:nvSpPr>
          <p:cNvPr id="4" name="Slide Number Placeholder 3"/>
          <p:cNvSpPr>
            <a:spLocks noGrp="1"/>
          </p:cNvSpPr>
          <p:nvPr>
            <p:ph type="sldNum" sz="quarter" idx="12"/>
          </p:nvPr>
        </p:nvSpPr>
        <p:spPr/>
        <p:txBody>
          <a:bodyPr/>
          <a:lstStyle/>
          <a:p>
            <a:fld id="{C949629F-E23F-4CA2-9C66-5F5F2EC91974}" type="slidenum">
              <a:rPr lang="en-US" smtClean="0"/>
              <a:t>36</a:t>
            </a:fld>
            <a:endParaRPr lang="en-US"/>
          </a:p>
        </p:txBody>
      </p:sp>
    </p:spTree>
    <p:extLst>
      <p:ext uri="{BB962C8B-B14F-4D97-AF65-F5344CB8AC3E}">
        <p14:creationId xmlns:p14="http://schemas.microsoft.com/office/powerpoint/2010/main" val="2936696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p:txBody>
          <a:bodyPr/>
          <a:lstStyle/>
          <a:p>
            <a:pPr marL="0" lvl="0" indent="0">
              <a:buNone/>
            </a:pPr>
            <a:r>
              <a:rPr lang="en-US" dirty="0"/>
              <a:t>1. </a:t>
            </a:r>
            <a:r>
              <a:rPr lang="en-US" dirty="0" err="1"/>
              <a:t>Pr</a:t>
            </a:r>
            <a:r>
              <a:rPr lang="en-US" dirty="0"/>
              <a:t>(~P) = </a:t>
            </a:r>
            <a:r>
              <a:rPr lang="en-US" dirty="0" err="1"/>
              <a:t>Pr</a:t>
            </a:r>
            <a:r>
              <a:rPr lang="en-US" dirty="0"/>
              <a:t>(~P &amp; ◇P) + </a:t>
            </a:r>
            <a:r>
              <a:rPr lang="en-US" dirty="0" err="1"/>
              <a:t>Pr</a:t>
            </a:r>
            <a:r>
              <a:rPr lang="en-US" dirty="0"/>
              <a:t>(~P &amp; ~◇P)       </a:t>
            </a:r>
            <a:r>
              <a:rPr lang="en-US" b="1" dirty="0"/>
              <a:t>(TOTAL)</a:t>
            </a:r>
          </a:p>
          <a:p>
            <a:pPr marL="0" lvl="0" indent="0">
              <a:buNone/>
            </a:pPr>
            <a:r>
              <a:rPr lang="en-US" dirty="0"/>
              <a:t>2. </a:t>
            </a:r>
            <a:r>
              <a:rPr lang="en-US" dirty="0" err="1"/>
              <a:t>Pr</a:t>
            </a:r>
            <a:r>
              <a:rPr lang="en-US" dirty="0"/>
              <a:t>(~P &amp; ◇P) = 0                                             </a:t>
            </a:r>
            <a:r>
              <a:rPr lang="en-US" b="1" dirty="0"/>
              <a:t>(Lemma)</a:t>
            </a:r>
          </a:p>
          <a:p>
            <a:pPr marL="0" lvl="0" indent="0">
              <a:buNone/>
            </a:pPr>
            <a:r>
              <a:rPr lang="en-US" dirty="0"/>
              <a:t>3. </a:t>
            </a:r>
            <a:r>
              <a:rPr lang="en-US" dirty="0" err="1"/>
              <a:t>Pr</a:t>
            </a:r>
            <a:r>
              <a:rPr lang="en-US" dirty="0"/>
              <a:t>(~P) = 0 + </a:t>
            </a:r>
            <a:r>
              <a:rPr lang="en-US" dirty="0" err="1"/>
              <a:t>Pr</a:t>
            </a:r>
            <a:r>
              <a:rPr lang="en-US" dirty="0"/>
              <a:t>(~P &amp; ~◇P)                            Substitution, 1 + 2</a:t>
            </a:r>
          </a:p>
          <a:p>
            <a:pPr marL="0" indent="0">
              <a:buNone/>
            </a:pPr>
            <a:r>
              <a:rPr lang="en-US" dirty="0"/>
              <a:t>4.             = </a:t>
            </a:r>
            <a:r>
              <a:rPr lang="en-US" dirty="0" err="1"/>
              <a:t>Pr</a:t>
            </a:r>
            <a:r>
              <a:rPr lang="en-US" dirty="0"/>
              <a:t>(~P &amp; ~◇P)                                   (Algebra)</a:t>
            </a:r>
          </a:p>
          <a:p>
            <a:pPr marL="0" lvl="0" indent="0">
              <a:buNone/>
            </a:pPr>
            <a:r>
              <a:rPr lang="en-US" dirty="0"/>
              <a:t>5. </a:t>
            </a:r>
            <a:r>
              <a:rPr lang="en-US" dirty="0" err="1"/>
              <a:t>Pr</a:t>
            </a:r>
            <a:r>
              <a:rPr lang="en-US" dirty="0"/>
              <a:t>(~P|~◇P) = </a:t>
            </a:r>
            <a:r>
              <a:rPr lang="en-US" dirty="0" err="1"/>
              <a:t>Pr</a:t>
            </a:r>
            <a:r>
              <a:rPr lang="en-US" dirty="0"/>
              <a:t>(~P &amp; ~◇P)/</a:t>
            </a:r>
            <a:r>
              <a:rPr lang="en-US" dirty="0" err="1"/>
              <a:t>Pr</a:t>
            </a:r>
            <a:r>
              <a:rPr lang="en-US" dirty="0"/>
              <a:t>(~◇P)       </a:t>
            </a:r>
            <a:r>
              <a:rPr lang="en-US" b="1" dirty="0"/>
              <a:t>(DEF)</a:t>
            </a:r>
            <a:endParaRPr lang="en-US" dirty="0"/>
          </a:p>
          <a:p>
            <a:pPr marL="0" lvl="0" indent="0">
              <a:buNone/>
            </a:pPr>
            <a:r>
              <a:rPr lang="en-US" dirty="0"/>
              <a:t>6. </a:t>
            </a:r>
            <a:r>
              <a:rPr lang="en-US" dirty="0" err="1"/>
              <a:t>Pr</a:t>
            </a:r>
            <a:r>
              <a:rPr lang="en-US" dirty="0"/>
              <a:t>(~P &amp; ~◇P) = </a:t>
            </a:r>
            <a:r>
              <a:rPr lang="en-US" dirty="0" err="1"/>
              <a:t>Pr</a:t>
            </a:r>
            <a:r>
              <a:rPr lang="en-US" dirty="0"/>
              <a:t>(~P|~◇P) x </a:t>
            </a:r>
            <a:r>
              <a:rPr lang="en-US" dirty="0" err="1"/>
              <a:t>Pr</a:t>
            </a:r>
            <a:r>
              <a:rPr lang="en-US" dirty="0"/>
              <a:t>(~◇P)     (Algebra)</a:t>
            </a:r>
          </a:p>
          <a:p>
            <a:pPr marL="0" lvl="0" indent="0">
              <a:buNone/>
            </a:pPr>
            <a:r>
              <a:rPr lang="en-US" dirty="0"/>
              <a:t>7. </a:t>
            </a:r>
            <a:r>
              <a:rPr lang="en-US" dirty="0" err="1"/>
              <a:t>Pr</a:t>
            </a:r>
            <a:r>
              <a:rPr lang="en-US" dirty="0"/>
              <a:t>(~P) = </a:t>
            </a:r>
            <a:r>
              <a:rPr lang="en-US" dirty="0" err="1"/>
              <a:t>Pr</a:t>
            </a:r>
            <a:r>
              <a:rPr lang="en-US" dirty="0"/>
              <a:t>(~P | ~◇P) x </a:t>
            </a:r>
            <a:r>
              <a:rPr lang="en-US" dirty="0" err="1"/>
              <a:t>Pr</a:t>
            </a:r>
            <a:r>
              <a:rPr lang="en-US" dirty="0"/>
              <a:t>(~◇P)                 Substitution, 4 + 6</a:t>
            </a:r>
          </a:p>
          <a:p>
            <a:pPr marL="0" lvl="0" indent="0">
              <a:buNone/>
            </a:pPr>
            <a:r>
              <a:rPr lang="en-US" dirty="0"/>
              <a:t>…..</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37</a:t>
            </a:fld>
            <a:endParaRPr lang="en-US"/>
          </a:p>
        </p:txBody>
      </p:sp>
    </p:spTree>
    <p:extLst>
      <p:ext uri="{BB962C8B-B14F-4D97-AF65-F5344CB8AC3E}">
        <p14:creationId xmlns:p14="http://schemas.microsoft.com/office/powerpoint/2010/main" val="2035305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a:xfrm>
            <a:off x="838200" y="1825624"/>
            <a:ext cx="10515600" cy="4595957"/>
          </a:xfrm>
        </p:spPr>
        <p:txBody>
          <a:bodyPr>
            <a:normAutofit/>
          </a:bodyPr>
          <a:lstStyle/>
          <a:p>
            <a:pPr marL="0" indent="0">
              <a:buNone/>
            </a:pPr>
            <a:r>
              <a:rPr lang="en-US" dirty="0"/>
              <a:t>……</a:t>
            </a:r>
          </a:p>
          <a:p>
            <a:pPr marL="0" indent="0">
              <a:buNone/>
            </a:pPr>
            <a:r>
              <a:rPr lang="en-US" dirty="0"/>
              <a:t>7.   </a:t>
            </a:r>
            <a:r>
              <a:rPr lang="en-US" dirty="0" err="1"/>
              <a:t>Pr</a:t>
            </a:r>
            <a:r>
              <a:rPr lang="en-US" dirty="0"/>
              <a:t>(~P) = </a:t>
            </a:r>
            <a:r>
              <a:rPr lang="en-US" dirty="0" err="1"/>
              <a:t>Pr</a:t>
            </a:r>
            <a:r>
              <a:rPr lang="en-US" dirty="0"/>
              <a:t>(~P | ~◇P) x </a:t>
            </a:r>
            <a:r>
              <a:rPr lang="en-US" dirty="0" err="1"/>
              <a:t>Pr</a:t>
            </a:r>
            <a:r>
              <a:rPr lang="en-US" dirty="0"/>
              <a:t>(~◇P)         Substitution, 4 + 6</a:t>
            </a:r>
          </a:p>
          <a:p>
            <a:pPr marL="0" indent="0">
              <a:buNone/>
            </a:pPr>
            <a:r>
              <a:rPr lang="en-US" dirty="0"/>
              <a:t>8.   </a:t>
            </a:r>
            <a:r>
              <a:rPr lang="en-US" dirty="0" err="1"/>
              <a:t>Pr</a:t>
            </a:r>
            <a:r>
              <a:rPr lang="en-US" dirty="0"/>
              <a:t>(~◇P|~◇P) = 1                                   (Tautology)</a:t>
            </a:r>
          </a:p>
          <a:p>
            <a:pPr marL="0" indent="0">
              <a:buNone/>
            </a:pPr>
            <a:r>
              <a:rPr lang="en-US" dirty="0"/>
              <a:t>9.   </a:t>
            </a:r>
            <a:r>
              <a:rPr lang="en-US" dirty="0" err="1"/>
              <a:t>Pr</a:t>
            </a:r>
            <a:r>
              <a:rPr lang="en-US" baseline="-25000" dirty="0"/>
              <a:t>~◇P</a:t>
            </a:r>
            <a:r>
              <a:rPr lang="en-US" dirty="0"/>
              <a:t>(~◇P) = 1                                        </a:t>
            </a:r>
            <a:r>
              <a:rPr lang="en-US" b="1" dirty="0"/>
              <a:t>(COND)</a:t>
            </a:r>
            <a:r>
              <a:rPr lang="en-US" dirty="0"/>
              <a:t>, on ~◇P in 8</a:t>
            </a:r>
          </a:p>
          <a:p>
            <a:pPr marL="0" indent="0">
              <a:buNone/>
            </a:pPr>
            <a:r>
              <a:rPr lang="en-US" dirty="0"/>
              <a:t>10. </a:t>
            </a:r>
            <a:r>
              <a:rPr lang="en-US" dirty="0" err="1"/>
              <a:t>Pr</a:t>
            </a:r>
            <a:r>
              <a:rPr lang="en-US" baseline="-25000" dirty="0"/>
              <a:t>~◇P</a:t>
            </a:r>
            <a:r>
              <a:rPr lang="en-US" dirty="0"/>
              <a:t>(~P) = 1                                            </a:t>
            </a:r>
            <a:r>
              <a:rPr lang="en-US" b="1" dirty="0"/>
              <a:t>(NM)</a:t>
            </a:r>
            <a:r>
              <a:rPr lang="en-US" dirty="0"/>
              <a:t>,</a:t>
            </a:r>
            <a:r>
              <a:rPr lang="en-US" b="1" dirty="0"/>
              <a:t> </a:t>
            </a:r>
            <a:r>
              <a:rPr lang="en-US" dirty="0"/>
              <a:t>9</a:t>
            </a:r>
          </a:p>
          <a:p>
            <a:pPr marL="0" indent="0">
              <a:buNone/>
            </a:pPr>
            <a:r>
              <a:rPr lang="en-US" dirty="0"/>
              <a:t>11. </a:t>
            </a:r>
            <a:r>
              <a:rPr lang="en-US" dirty="0" err="1"/>
              <a:t>Pr</a:t>
            </a:r>
            <a:r>
              <a:rPr lang="en-US" dirty="0"/>
              <a:t>(~P|~◇P) = 1                                       </a:t>
            </a:r>
            <a:r>
              <a:rPr lang="en-US" b="1" dirty="0"/>
              <a:t>(COND)</a:t>
            </a:r>
            <a:r>
              <a:rPr lang="en-US" dirty="0"/>
              <a:t>, reverse ~◇P in 10</a:t>
            </a:r>
          </a:p>
          <a:p>
            <a:pPr marL="0" indent="0">
              <a:buNone/>
            </a:pPr>
            <a:r>
              <a:rPr lang="en-US" dirty="0"/>
              <a:t>12. </a:t>
            </a:r>
            <a:r>
              <a:rPr lang="en-US" dirty="0" err="1"/>
              <a:t>Pr</a:t>
            </a:r>
            <a:r>
              <a:rPr lang="en-US" dirty="0"/>
              <a:t>(~P) = 1 x </a:t>
            </a:r>
            <a:r>
              <a:rPr lang="en-US" dirty="0" err="1"/>
              <a:t>Pr</a:t>
            </a:r>
            <a:r>
              <a:rPr lang="en-US" dirty="0"/>
              <a:t>(~◇P)                               Substitution, 7 + 11</a:t>
            </a:r>
          </a:p>
          <a:p>
            <a:pPr marL="0" indent="0">
              <a:buNone/>
            </a:pPr>
            <a:r>
              <a:rPr lang="en-US" dirty="0"/>
              <a:t>13. </a:t>
            </a:r>
            <a:r>
              <a:rPr lang="en-US" dirty="0" err="1"/>
              <a:t>Pr</a:t>
            </a:r>
            <a:r>
              <a:rPr lang="en-US" dirty="0"/>
              <a:t>(~P) = </a:t>
            </a:r>
            <a:r>
              <a:rPr lang="en-US" dirty="0" err="1"/>
              <a:t>Pr</a:t>
            </a:r>
            <a:r>
              <a:rPr lang="en-US" dirty="0"/>
              <a:t>(~◇P)                                     (Algebra)</a:t>
            </a:r>
          </a:p>
          <a:p>
            <a:pPr marL="0" indent="0">
              <a:buNone/>
            </a:pPr>
            <a:r>
              <a:rPr lang="en-US" dirty="0"/>
              <a:t>……</a:t>
            </a:r>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38</a:t>
            </a:fld>
            <a:endParaRPr lang="en-US"/>
          </a:p>
        </p:txBody>
      </p:sp>
    </p:spTree>
    <p:extLst>
      <p:ext uri="{BB962C8B-B14F-4D97-AF65-F5344CB8AC3E}">
        <p14:creationId xmlns:p14="http://schemas.microsoft.com/office/powerpoint/2010/main" val="36739860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III: Triviality Results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a:t>
            </a:r>
          </a:p>
          <a:p>
            <a:pPr marL="0" indent="0">
              <a:buNone/>
            </a:pPr>
            <a:r>
              <a:rPr lang="en-US" dirty="0"/>
              <a:t>13. </a:t>
            </a:r>
            <a:r>
              <a:rPr lang="en-US" dirty="0" err="1"/>
              <a:t>Pr</a:t>
            </a:r>
            <a:r>
              <a:rPr lang="en-US" dirty="0"/>
              <a:t>(~P) = </a:t>
            </a:r>
            <a:r>
              <a:rPr lang="en-US" dirty="0" err="1"/>
              <a:t>Pr</a:t>
            </a:r>
            <a:r>
              <a:rPr lang="en-US" dirty="0"/>
              <a:t>(~◇P)                                     (Algebra)</a:t>
            </a:r>
          </a:p>
          <a:p>
            <a:pPr marL="0" lvl="0" indent="0">
              <a:buNone/>
            </a:pPr>
            <a:r>
              <a:rPr lang="en-US" dirty="0"/>
              <a:t>14. </a:t>
            </a:r>
            <a:r>
              <a:rPr lang="en-US" dirty="0" err="1"/>
              <a:t>Pr</a:t>
            </a:r>
            <a:r>
              <a:rPr lang="en-US" dirty="0"/>
              <a:t>(P) + </a:t>
            </a:r>
            <a:r>
              <a:rPr lang="en-US" dirty="0" err="1"/>
              <a:t>Pr</a:t>
            </a:r>
            <a:r>
              <a:rPr lang="en-US" dirty="0"/>
              <a:t>(~P) = 1                                     (Tautology)</a:t>
            </a:r>
          </a:p>
          <a:p>
            <a:pPr marL="0" lvl="0" indent="0">
              <a:buNone/>
            </a:pPr>
            <a:r>
              <a:rPr lang="en-US" dirty="0"/>
              <a:t>15. </a:t>
            </a:r>
            <a:r>
              <a:rPr lang="en-US" dirty="0" err="1"/>
              <a:t>Pr</a:t>
            </a:r>
            <a:r>
              <a:rPr lang="en-US" dirty="0"/>
              <a:t>(P) + </a:t>
            </a:r>
            <a:r>
              <a:rPr lang="en-US" dirty="0" err="1"/>
              <a:t>Pr</a:t>
            </a:r>
            <a:r>
              <a:rPr lang="en-US" dirty="0"/>
              <a:t>(~◇P) = 1                                 Substitution, 13 + 14</a:t>
            </a:r>
          </a:p>
          <a:p>
            <a:pPr marL="0" lvl="0" indent="0">
              <a:buNone/>
            </a:pPr>
            <a:r>
              <a:rPr lang="en-US" dirty="0"/>
              <a:t>16. </a:t>
            </a:r>
            <a:r>
              <a:rPr lang="en-US" dirty="0" err="1"/>
              <a:t>Pr</a:t>
            </a:r>
            <a:r>
              <a:rPr lang="en-US" dirty="0"/>
              <a:t>(~◇P) = [1 - </a:t>
            </a:r>
            <a:r>
              <a:rPr lang="en-US" dirty="0" err="1"/>
              <a:t>Pr</a:t>
            </a:r>
            <a:r>
              <a:rPr lang="en-US" dirty="0"/>
              <a:t>(◇P)]                          (Tautology)</a:t>
            </a:r>
          </a:p>
          <a:p>
            <a:pPr marL="0" lvl="0" indent="0">
              <a:buNone/>
            </a:pPr>
            <a:r>
              <a:rPr lang="en-US" dirty="0"/>
              <a:t>17. </a:t>
            </a:r>
            <a:r>
              <a:rPr lang="en-US" dirty="0" err="1"/>
              <a:t>Pr</a:t>
            </a:r>
            <a:r>
              <a:rPr lang="en-US" dirty="0"/>
              <a:t>(P) + [1 - </a:t>
            </a:r>
            <a:r>
              <a:rPr lang="en-US" dirty="0" err="1"/>
              <a:t>Pr</a:t>
            </a:r>
            <a:r>
              <a:rPr lang="en-US" dirty="0"/>
              <a:t>(◇P)] = 1                           Substitution, 15 + 16</a:t>
            </a:r>
          </a:p>
          <a:p>
            <a:pPr marL="0" lvl="0" indent="0">
              <a:buNone/>
            </a:pPr>
            <a:r>
              <a:rPr lang="en-US" dirty="0"/>
              <a:t>18. </a:t>
            </a:r>
            <a:r>
              <a:rPr lang="en-US" dirty="0" err="1"/>
              <a:t>Pr</a:t>
            </a:r>
            <a:r>
              <a:rPr lang="en-US" dirty="0"/>
              <a:t>(P) = (◇P)                                              (Algebra)</a:t>
            </a:r>
          </a:p>
          <a:p>
            <a:pPr marL="0" indent="0">
              <a:buNone/>
            </a:pPr>
            <a:endParaRPr lang="en-US" dirty="0"/>
          </a:p>
          <a:p>
            <a:r>
              <a:rPr lang="en-US" dirty="0"/>
              <a:t>And this, of course, is absurd; and these results take us to </a:t>
            </a:r>
            <a:r>
              <a:rPr lang="en-US" b="1" i="1" dirty="0"/>
              <a:t>Part IV</a:t>
            </a:r>
            <a:r>
              <a:rPr lang="en-US" dirty="0"/>
              <a:t>…</a:t>
            </a:r>
          </a:p>
        </p:txBody>
      </p:sp>
      <p:sp>
        <p:nvSpPr>
          <p:cNvPr id="4" name="Slide Number Placeholder 3"/>
          <p:cNvSpPr>
            <a:spLocks noGrp="1"/>
          </p:cNvSpPr>
          <p:nvPr>
            <p:ph type="sldNum" sz="quarter" idx="12"/>
          </p:nvPr>
        </p:nvSpPr>
        <p:spPr/>
        <p:txBody>
          <a:bodyPr/>
          <a:lstStyle/>
          <a:p>
            <a:fld id="{C949629F-E23F-4CA2-9C66-5F5F2EC91974}" type="slidenum">
              <a:rPr lang="en-US" smtClean="0"/>
              <a:t>39</a:t>
            </a:fld>
            <a:endParaRPr lang="en-US"/>
          </a:p>
        </p:txBody>
      </p:sp>
    </p:spTree>
    <p:extLst>
      <p:ext uri="{BB962C8B-B14F-4D97-AF65-F5344CB8AC3E}">
        <p14:creationId xmlns:p14="http://schemas.microsoft.com/office/powerpoint/2010/main" val="129968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 </a:t>
            </a:r>
            <a:r>
              <a:rPr lang="en-US" b="1" i="1" dirty="0" err="1"/>
              <a:t>Yalcin’s</a:t>
            </a:r>
            <a:r>
              <a:rPr lang="en-US" b="1" i="1" dirty="0"/>
              <a:t> Puzzle</a:t>
            </a:r>
          </a:p>
        </p:txBody>
      </p:sp>
      <p:sp>
        <p:nvSpPr>
          <p:cNvPr id="3" name="Content Placeholder 2"/>
          <p:cNvSpPr>
            <a:spLocks noGrp="1"/>
          </p:cNvSpPr>
          <p:nvPr>
            <p:ph idx="1"/>
          </p:nvPr>
        </p:nvSpPr>
        <p:spPr>
          <a:xfrm>
            <a:off x="623455" y="1825625"/>
            <a:ext cx="10889671" cy="4512830"/>
          </a:xfrm>
        </p:spPr>
        <p:txBody>
          <a:bodyPr>
            <a:normAutofit/>
          </a:bodyPr>
          <a:lstStyle/>
          <a:p>
            <a:r>
              <a:rPr lang="en-US" dirty="0" err="1"/>
              <a:t>Yalcin’s</a:t>
            </a:r>
            <a:r>
              <a:rPr lang="en-US" dirty="0"/>
              <a:t> puzzle concerns the apparent infelicity of certain sentences containing epistemic modals</a:t>
            </a:r>
          </a:p>
          <a:p>
            <a:endParaRPr lang="en-US" dirty="0"/>
          </a:p>
          <a:p>
            <a:pPr lvl="1"/>
            <a:r>
              <a:rPr lang="en-US" sz="2800" i="1" dirty="0"/>
              <a:t>Epistemic modals</a:t>
            </a:r>
            <a:r>
              <a:rPr lang="en-US" sz="2800" dirty="0"/>
              <a:t> express epistemic necessity/possibility given a relevant information/evidential state; standard treatments involve: quantification over possible worlds; accessibility relations; ordering</a:t>
            </a:r>
          </a:p>
          <a:p>
            <a:pPr lvl="1"/>
            <a:endParaRPr lang="en-US" sz="2800" dirty="0"/>
          </a:p>
          <a:p>
            <a:pPr lvl="1"/>
            <a:r>
              <a:rPr lang="en-US" sz="2800" dirty="0"/>
              <a:t>Basic Idea: ‘John </a:t>
            </a:r>
            <a:r>
              <a:rPr lang="en-US" sz="2800" i="1" dirty="0"/>
              <a:t>must</a:t>
            </a:r>
            <a:r>
              <a:rPr lang="en-US" sz="2800" dirty="0"/>
              <a:t> be at home’ amounts to (roughly) in all worlds w’ compatible with what’s known at w, John’s at home in w’</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4</a:t>
            </a:fld>
            <a:endParaRPr lang="en-US"/>
          </a:p>
        </p:txBody>
      </p:sp>
    </p:spTree>
    <p:extLst>
      <p:ext uri="{BB962C8B-B14F-4D97-AF65-F5344CB8AC3E}">
        <p14:creationId xmlns:p14="http://schemas.microsoft.com/office/powerpoint/2010/main" val="25455853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normAutofit lnSpcReduction="10000"/>
          </a:bodyPr>
          <a:lstStyle/>
          <a:p>
            <a:r>
              <a:rPr lang="en-US" dirty="0" err="1"/>
              <a:t>Santorio</a:t>
            </a:r>
            <a:r>
              <a:rPr lang="en-US" dirty="0"/>
              <a:t> extends this result to </a:t>
            </a:r>
            <a:r>
              <a:rPr lang="en-US" i="1" dirty="0"/>
              <a:t>counterfactuals</a:t>
            </a:r>
            <a:r>
              <a:rPr lang="en-US" dirty="0"/>
              <a:t> by adopting: </a:t>
            </a:r>
          </a:p>
          <a:p>
            <a:endParaRPr lang="en-US" dirty="0"/>
          </a:p>
          <a:p>
            <a:pPr marL="914400" indent="-914400">
              <a:buNone/>
            </a:pPr>
            <a:r>
              <a:rPr lang="en-US" dirty="0"/>
              <a:t>	</a:t>
            </a:r>
            <a:r>
              <a:rPr lang="en-US" b="1" dirty="0"/>
              <a:t>(NZ) </a:t>
            </a:r>
            <a:r>
              <a:rPr lang="en-US" dirty="0"/>
              <a:t>For all P,Q, and all probability functions </a:t>
            </a:r>
            <a:r>
              <a:rPr lang="en-US" dirty="0" err="1"/>
              <a:t>Pr</a:t>
            </a:r>
            <a:r>
              <a:rPr lang="en-US" dirty="0"/>
              <a:t> that model rational credence and that are such that </a:t>
            </a:r>
            <a:r>
              <a:rPr lang="en-US" dirty="0" err="1"/>
              <a:t>Pr</a:t>
            </a:r>
            <a:r>
              <a:rPr lang="en-US" dirty="0"/>
              <a:t>(P ◇</a:t>
            </a:r>
            <a:r>
              <a:rPr lang="en-US" dirty="0">
                <a:sym typeface="Wingdings" panose="05000000000000000000" pitchFamily="2" charset="2"/>
              </a:rPr>
              <a:t></a:t>
            </a:r>
            <a:r>
              <a:rPr lang="en-US" dirty="0"/>
              <a:t>Q) &gt; 0, then </a:t>
            </a:r>
            <a:r>
              <a:rPr lang="en-US" dirty="0" err="1"/>
              <a:t>Pr</a:t>
            </a:r>
            <a:r>
              <a:rPr lang="en-US" dirty="0"/>
              <a:t>(P&gt;Q)|P◇</a:t>
            </a:r>
            <a:r>
              <a:rPr lang="en-US" dirty="0">
                <a:sym typeface="Wingdings" panose="05000000000000000000" pitchFamily="2" charset="2"/>
              </a:rPr>
              <a:t></a:t>
            </a:r>
            <a:r>
              <a:rPr lang="en-US" dirty="0"/>
              <a:t>Q) &gt; 0</a:t>
            </a:r>
          </a:p>
          <a:p>
            <a:pPr marL="0" indent="0">
              <a:buNone/>
            </a:pPr>
            <a:endParaRPr lang="en-US" dirty="0"/>
          </a:p>
          <a:p>
            <a:r>
              <a:rPr lang="en-US" dirty="0"/>
              <a:t>Motivation: if the probability of ‘If S had tossed the coin it might’ve landed tails’ is greater than 0, then the probability of ‘If S had tossed the coin it would’ve landed tails’ on the condition that ‘If S had tossed the coin it might’ve landed tails’ is greater than 0. </a:t>
            </a:r>
          </a:p>
        </p:txBody>
      </p:sp>
      <p:sp>
        <p:nvSpPr>
          <p:cNvPr id="4" name="Slide Number Placeholder 3"/>
          <p:cNvSpPr>
            <a:spLocks noGrp="1"/>
          </p:cNvSpPr>
          <p:nvPr>
            <p:ph type="sldNum" sz="quarter" idx="12"/>
          </p:nvPr>
        </p:nvSpPr>
        <p:spPr/>
        <p:txBody>
          <a:bodyPr/>
          <a:lstStyle/>
          <a:p>
            <a:fld id="{C949629F-E23F-4CA2-9C66-5F5F2EC91974}" type="slidenum">
              <a:rPr lang="en-US" smtClean="0"/>
              <a:t>40</a:t>
            </a:fld>
            <a:endParaRPr lang="en-US"/>
          </a:p>
        </p:txBody>
      </p:sp>
    </p:spTree>
    <p:extLst>
      <p:ext uri="{BB962C8B-B14F-4D97-AF65-F5344CB8AC3E}">
        <p14:creationId xmlns:p14="http://schemas.microsoft.com/office/powerpoint/2010/main" val="240084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lstStyle/>
          <a:p>
            <a:r>
              <a:rPr lang="en-US" dirty="0"/>
              <a:t>In addition, </a:t>
            </a:r>
            <a:r>
              <a:rPr lang="en-US" dirty="0" err="1"/>
              <a:t>Santorio</a:t>
            </a:r>
            <a:r>
              <a:rPr lang="en-US" dirty="0"/>
              <a:t> adopts – from reflecting on counterfactuals: </a:t>
            </a:r>
          </a:p>
          <a:p>
            <a:pPr marL="0" indent="0">
              <a:buNone/>
            </a:pPr>
            <a:r>
              <a:rPr lang="en-US" dirty="0"/>
              <a:t>	</a:t>
            </a:r>
            <a:r>
              <a:rPr lang="en-US" b="1" dirty="0"/>
              <a:t>(CNC) </a:t>
            </a:r>
            <a:r>
              <a:rPr lang="en-US" dirty="0"/>
              <a:t>P&gt;~Q ⊨ ~(P&gt;Q)</a:t>
            </a:r>
          </a:p>
          <a:p>
            <a:endParaRPr lang="en-US" dirty="0"/>
          </a:p>
          <a:p>
            <a:r>
              <a:rPr lang="en-US" dirty="0"/>
              <a:t>As well as: </a:t>
            </a:r>
          </a:p>
          <a:p>
            <a:pPr marL="914400" indent="-914400">
              <a:buNone/>
            </a:pPr>
            <a:r>
              <a:rPr lang="en-US" dirty="0"/>
              <a:t>	</a:t>
            </a:r>
            <a:r>
              <a:rPr lang="en-US" b="1" dirty="0"/>
              <a:t>(UPPER) </a:t>
            </a:r>
            <a:r>
              <a:rPr lang="en-US" dirty="0"/>
              <a:t>For all P,Q, and all </a:t>
            </a:r>
            <a:r>
              <a:rPr lang="en-US" dirty="0" err="1"/>
              <a:t>Pr</a:t>
            </a:r>
            <a:r>
              <a:rPr lang="en-US" dirty="0"/>
              <a:t>: If </a:t>
            </a:r>
            <a:r>
              <a:rPr lang="en-US" dirty="0" err="1"/>
              <a:t>Pr</a:t>
            </a:r>
            <a:r>
              <a:rPr lang="en-US" dirty="0"/>
              <a:t>(~(P◇</a:t>
            </a:r>
            <a:r>
              <a:rPr lang="en-US" dirty="0">
                <a:sym typeface="Wingdings" panose="05000000000000000000" pitchFamily="2" charset="2"/>
              </a:rPr>
              <a:t></a:t>
            </a:r>
            <a:r>
              <a:rPr lang="en-US" dirty="0"/>
              <a:t>Q)) = 1 then </a:t>
            </a:r>
            <a:r>
              <a:rPr lang="en-US" dirty="0" err="1"/>
              <a:t>Pr</a:t>
            </a:r>
            <a:r>
              <a:rPr lang="en-US" dirty="0"/>
              <a:t>(P&gt;~Q) = 1 </a:t>
            </a:r>
          </a:p>
        </p:txBody>
      </p:sp>
      <p:sp>
        <p:nvSpPr>
          <p:cNvPr id="4" name="Slide Number Placeholder 3"/>
          <p:cNvSpPr>
            <a:spLocks noGrp="1"/>
          </p:cNvSpPr>
          <p:nvPr>
            <p:ph type="sldNum" sz="quarter" idx="12"/>
          </p:nvPr>
        </p:nvSpPr>
        <p:spPr/>
        <p:txBody>
          <a:bodyPr/>
          <a:lstStyle/>
          <a:p>
            <a:fld id="{C949629F-E23F-4CA2-9C66-5F5F2EC91974}" type="slidenum">
              <a:rPr lang="en-US" smtClean="0"/>
              <a:t>41</a:t>
            </a:fld>
            <a:endParaRPr lang="en-US"/>
          </a:p>
        </p:txBody>
      </p:sp>
    </p:spTree>
    <p:extLst>
      <p:ext uri="{BB962C8B-B14F-4D97-AF65-F5344CB8AC3E}">
        <p14:creationId xmlns:p14="http://schemas.microsoft.com/office/powerpoint/2010/main" val="22540715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lstStyle/>
          <a:p>
            <a:r>
              <a:rPr lang="en-US" b="1" dirty="0"/>
              <a:t>(UPPER) </a:t>
            </a:r>
            <a:r>
              <a:rPr lang="en-US" dirty="0"/>
              <a:t>is supported by intuitions elicited from the following: </a:t>
            </a:r>
          </a:p>
          <a:p>
            <a:endParaRPr lang="en-US" dirty="0"/>
          </a:p>
          <a:p>
            <a:pPr marL="914400" indent="-914400">
              <a:buNone/>
            </a:pPr>
            <a:r>
              <a:rPr lang="en-US" dirty="0"/>
              <a:t>	</a:t>
            </a:r>
            <a:r>
              <a:rPr lang="en-US" b="1" dirty="0"/>
              <a:t>(5)</a:t>
            </a:r>
            <a:r>
              <a:rPr lang="en-US" dirty="0"/>
              <a:t> </a:t>
            </a:r>
            <a:r>
              <a:rPr lang="en-US" dirty="0" err="1"/>
              <a:t>Pr</a:t>
            </a:r>
            <a:r>
              <a:rPr lang="en-US" dirty="0"/>
              <a:t>(It’s not true that if Sarah had tossed the coin it might have landed tails) = 1</a:t>
            </a:r>
          </a:p>
          <a:p>
            <a:pPr marL="914400" indent="-914400">
              <a:buNone/>
            </a:pPr>
            <a:r>
              <a:rPr lang="en-US" dirty="0"/>
              <a:t>	</a:t>
            </a:r>
            <a:r>
              <a:rPr lang="en-US" b="1" dirty="0"/>
              <a:t>(6)</a:t>
            </a:r>
            <a:r>
              <a:rPr lang="en-US" dirty="0"/>
              <a:t> </a:t>
            </a:r>
            <a:r>
              <a:rPr lang="en-US" dirty="0" err="1"/>
              <a:t>Pr</a:t>
            </a:r>
            <a:r>
              <a:rPr lang="en-US" dirty="0"/>
              <a:t>(If Sarah had tossed the coin it would not have landed tails) = 1</a:t>
            </a:r>
          </a:p>
          <a:p>
            <a:pPr marL="0" indent="0">
              <a:buNone/>
            </a:pPr>
            <a:endParaRPr lang="en-US" dirty="0"/>
          </a:p>
          <a:p>
            <a:r>
              <a:rPr lang="en-US" dirty="0"/>
              <a:t>In other words, certainty in </a:t>
            </a:r>
            <a:r>
              <a:rPr lang="en-US" b="1" dirty="0"/>
              <a:t>(5)</a:t>
            </a:r>
            <a:r>
              <a:rPr lang="en-US" dirty="0"/>
              <a:t> seems to require certainty in </a:t>
            </a:r>
            <a:r>
              <a:rPr lang="en-US" b="1" dirty="0"/>
              <a:t>(6)</a:t>
            </a:r>
            <a:r>
              <a:rPr lang="en-US" dirty="0"/>
              <a:t>. </a:t>
            </a:r>
          </a:p>
          <a:p>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42</a:t>
            </a:fld>
            <a:endParaRPr lang="en-US"/>
          </a:p>
        </p:txBody>
      </p:sp>
    </p:spTree>
    <p:extLst>
      <p:ext uri="{BB962C8B-B14F-4D97-AF65-F5344CB8AC3E}">
        <p14:creationId xmlns:p14="http://schemas.microsoft.com/office/powerpoint/2010/main" val="3172451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a:xfrm>
            <a:off x="838200" y="1825625"/>
            <a:ext cx="10515600" cy="4679084"/>
          </a:xfrm>
        </p:spPr>
        <p:txBody>
          <a:bodyPr>
            <a:normAutofit lnSpcReduction="10000"/>
          </a:bodyPr>
          <a:lstStyle/>
          <a:p>
            <a:r>
              <a:rPr lang="en-US" dirty="0"/>
              <a:t>Lastly, </a:t>
            </a:r>
            <a:r>
              <a:rPr lang="en-US" dirty="0" err="1"/>
              <a:t>Santorio</a:t>
            </a:r>
            <a:r>
              <a:rPr lang="en-US" dirty="0"/>
              <a:t> adopts the following: </a:t>
            </a:r>
          </a:p>
          <a:p>
            <a:endParaRPr lang="en-US" dirty="0"/>
          </a:p>
          <a:p>
            <a:pPr marL="914400" indent="-914400">
              <a:buNone/>
            </a:pPr>
            <a:r>
              <a:rPr lang="en-US" dirty="0"/>
              <a:t>	</a:t>
            </a:r>
            <a:r>
              <a:rPr lang="en-US" b="1" dirty="0"/>
              <a:t>(</a:t>
            </a:r>
            <a:r>
              <a:rPr lang="en-US" b="1" dirty="0" err="1"/>
              <a:t>Skyrm’s</a:t>
            </a:r>
            <a:r>
              <a:rPr lang="en-US" b="1" dirty="0"/>
              <a:t> Thesis) </a:t>
            </a:r>
            <a:r>
              <a:rPr lang="en-US" dirty="0"/>
              <a:t>If </a:t>
            </a:r>
            <a:r>
              <a:rPr lang="en-US" dirty="0" err="1"/>
              <a:t>Ch</a:t>
            </a:r>
            <a:r>
              <a:rPr lang="en-US" baseline="-25000" dirty="0" err="1"/>
              <a:t>w</a:t>
            </a:r>
            <a:r>
              <a:rPr lang="en-US" dirty="0"/>
              <a:t> is a chance function at w, for all P,Q and all acceptable c-probability functions </a:t>
            </a:r>
            <a:r>
              <a:rPr lang="en-US" dirty="0" err="1"/>
              <a:t>Pr</a:t>
            </a:r>
            <a:r>
              <a:rPr lang="en-US" dirty="0"/>
              <a:t> </a:t>
            </a:r>
            <a:r>
              <a:rPr lang="en-US" dirty="0" err="1"/>
              <a:t>s.t.</a:t>
            </a:r>
            <a:r>
              <a:rPr lang="en-US" dirty="0"/>
              <a:t> </a:t>
            </a:r>
            <a:r>
              <a:rPr lang="en-US" dirty="0" err="1"/>
              <a:t>Pr</a:t>
            </a:r>
            <a:r>
              <a:rPr lang="en-US" dirty="0"/>
              <a:t>(P) &gt; 0, then </a:t>
            </a:r>
            <a:r>
              <a:rPr lang="en-US" dirty="0" err="1"/>
              <a:t>Pr</a:t>
            </a:r>
            <a:r>
              <a:rPr lang="en-US" dirty="0"/>
              <a:t>(P&gt;Q) = Sum of the expectations of conditional chance of the consequent given the antecedent*</a:t>
            </a:r>
          </a:p>
          <a:p>
            <a:pPr marL="0" indent="0">
              <a:buNone/>
            </a:pPr>
            <a:endParaRPr lang="en-US" dirty="0"/>
          </a:p>
          <a:p>
            <a:r>
              <a:rPr lang="en-US" dirty="0"/>
              <a:t>Which should be rather familiar; this thesis is adopted to bridge probabilities of counterfactuals to counterfactual probabilities</a:t>
            </a:r>
          </a:p>
          <a:p>
            <a:pPr marL="0" indent="0">
              <a:buNone/>
            </a:pPr>
            <a:endParaRPr lang="en-US" sz="2000" dirty="0"/>
          </a:p>
          <a:p>
            <a:pPr marL="0" indent="0">
              <a:buNone/>
            </a:pPr>
            <a:r>
              <a:rPr lang="en-US" sz="2000" i="1" dirty="0"/>
              <a:t>*I’ve played loose with the formalization here, since adding </a:t>
            </a:r>
            <a:r>
              <a:rPr lang="en-US" sz="2000" i="1" dirty="0" err="1"/>
              <a:t>sigmas</a:t>
            </a:r>
            <a:r>
              <a:rPr lang="en-US" sz="2000" i="1" dirty="0"/>
              <a:t> in </a:t>
            </a:r>
            <a:r>
              <a:rPr lang="en-US" sz="2000" i="1" dirty="0" err="1"/>
              <a:t>ppt</a:t>
            </a:r>
            <a:r>
              <a:rPr lang="en-US" sz="2000" i="1" dirty="0"/>
              <a:t> is not straightforward</a:t>
            </a:r>
          </a:p>
        </p:txBody>
      </p:sp>
      <p:sp>
        <p:nvSpPr>
          <p:cNvPr id="4" name="Slide Number Placeholder 3"/>
          <p:cNvSpPr>
            <a:spLocks noGrp="1"/>
          </p:cNvSpPr>
          <p:nvPr>
            <p:ph type="sldNum" sz="quarter" idx="12"/>
          </p:nvPr>
        </p:nvSpPr>
        <p:spPr/>
        <p:txBody>
          <a:bodyPr/>
          <a:lstStyle/>
          <a:p>
            <a:fld id="{C949629F-E23F-4CA2-9C66-5F5F2EC91974}" type="slidenum">
              <a:rPr lang="en-US" smtClean="0"/>
              <a:t>43</a:t>
            </a:fld>
            <a:endParaRPr lang="en-US"/>
          </a:p>
        </p:txBody>
      </p:sp>
    </p:spTree>
    <p:extLst>
      <p:ext uri="{BB962C8B-B14F-4D97-AF65-F5344CB8AC3E}">
        <p14:creationId xmlns:p14="http://schemas.microsoft.com/office/powerpoint/2010/main" val="1557808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a:xfrm>
            <a:off x="838200" y="1825624"/>
            <a:ext cx="10515600" cy="4782993"/>
          </a:xfrm>
        </p:spPr>
        <p:txBody>
          <a:bodyPr>
            <a:normAutofit fontScale="92500"/>
          </a:bodyPr>
          <a:lstStyle/>
          <a:p>
            <a:r>
              <a:rPr lang="en-US" dirty="0"/>
              <a:t>As before, we show (P&gt;~Q) and (P◇</a:t>
            </a:r>
            <a:r>
              <a:rPr lang="en-US" dirty="0">
                <a:sym typeface="Wingdings" panose="05000000000000000000" pitchFamily="2" charset="2"/>
              </a:rPr>
              <a:t></a:t>
            </a:r>
            <a:r>
              <a:rPr lang="en-US" dirty="0"/>
              <a:t>Q) are incompatible:</a:t>
            </a:r>
          </a:p>
          <a:p>
            <a:pPr marL="0" lvl="0" indent="0">
              <a:buNone/>
            </a:pPr>
            <a:endParaRPr lang="en-US" dirty="0"/>
          </a:p>
          <a:p>
            <a:pPr marL="0" lvl="0" indent="0">
              <a:buNone/>
            </a:pPr>
            <a:r>
              <a:rPr lang="en-US" dirty="0"/>
              <a:t>1. SUPPOSE  </a:t>
            </a:r>
            <a:r>
              <a:rPr lang="en-US" dirty="0" err="1"/>
              <a:t>Pr</a:t>
            </a:r>
            <a:r>
              <a:rPr lang="en-US" dirty="0"/>
              <a:t>((P&gt;~Q) &amp; (P◇</a:t>
            </a:r>
            <a:r>
              <a:rPr lang="en-US" dirty="0">
                <a:sym typeface="Wingdings" panose="05000000000000000000" pitchFamily="2" charset="2"/>
              </a:rPr>
              <a:t></a:t>
            </a:r>
            <a:r>
              <a:rPr lang="en-US" dirty="0"/>
              <a:t>Q)) &gt; 0                              Assume for </a:t>
            </a:r>
            <a:r>
              <a:rPr lang="en-US" i="1" dirty="0" err="1"/>
              <a:t>reductio</a:t>
            </a:r>
            <a:r>
              <a:rPr lang="en-US" i="1" dirty="0"/>
              <a:t> </a:t>
            </a:r>
            <a:endParaRPr lang="en-US" dirty="0"/>
          </a:p>
          <a:p>
            <a:pPr marL="0" lvl="0" indent="0">
              <a:buNone/>
            </a:pPr>
            <a:r>
              <a:rPr lang="en-US" dirty="0"/>
              <a:t>2.    </a:t>
            </a:r>
            <a:r>
              <a:rPr lang="en-US" dirty="0" err="1"/>
              <a:t>Pr</a:t>
            </a:r>
            <a:r>
              <a:rPr lang="en-US" dirty="0"/>
              <a:t>(P&gt;~Q) &gt; 0 &amp; </a:t>
            </a:r>
            <a:r>
              <a:rPr lang="en-US" dirty="0" err="1"/>
              <a:t>Pr</a:t>
            </a:r>
            <a:r>
              <a:rPr lang="en-US" dirty="0"/>
              <a:t>(P ◇</a:t>
            </a:r>
            <a:r>
              <a:rPr lang="en-US" dirty="0">
                <a:sym typeface="Wingdings" panose="05000000000000000000" pitchFamily="2" charset="2"/>
              </a:rPr>
              <a:t></a:t>
            </a:r>
            <a:r>
              <a:rPr lang="en-US" dirty="0"/>
              <a:t>Q) &gt; 0                                               From 1</a:t>
            </a:r>
          </a:p>
          <a:p>
            <a:pPr marL="0" lvl="0" indent="0">
              <a:buNone/>
            </a:pPr>
            <a:r>
              <a:rPr lang="en-US" dirty="0"/>
              <a:t>3.    </a:t>
            </a:r>
            <a:r>
              <a:rPr lang="en-US" dirty="0" err="1"/>
              <a:t>Pr</a:t>
            </a:r>
            <a:r>
              <a:rPr lang="en-US" dirty="0"/>
              <a:t>(P&gt;Q | P◇</a:t>
            </a:r>
            <a:r>
              <a:rPr lang="en-US" dirty="0">
                <a:sym typeface="Wingdings" panose="05000000000000000000" pitchFamily="2" charset="2"/>
              </a:rPr>
              <a:t></a:t>
            </a:r>
            <a:r>
              <a:rPr lang="en-US" dirty="0"/>
              <a:t>Q) &gt; 0                                                                </a:t>
            </a:r>
            <a:r>
              <a:rPr lang="en-US" b="1" dirty="0"/>
              <a:t>(NZ)</a:t>
            </a:r>
            <a:r>
              <a:rPr lang="en-US" dirty="0"/>
              <a:t>, 2</a:t>
            </a:r>
          </a:p>
          <a:p>
            <a:pPr marL="0" lvl="0" indent="0">
              <a:buNone/>
            </a:pPr>
            <a:r>
              <a:rPr lang="en-US" dirty="0"/>
              <a:t>4.    </a:t>
            </a:r>
            <a:r>
              <a:rPr lang="en-US" dirty="0" err="1"/>
              <a:t>Pr</a:t>
            </a:r>
            <a:r>
              <a:rPr lang="en-US" baseline="-25000" dirty="0" err="1"/>
              <a:t>P</a:t>
            </a:r>
            <a:r>
              <a:rPr lang="en-US" baseline="-25000" dirty="0"/>
              <a:t>&gt;~Q</a:t>
            </a:r>
            <a:r>
              <a:rPr lang="en-US" dirty="0"/>
              <a:t>(P&gt;Q | P◇</a:t>
            </a:r>
            <a:r>
              <a:rPr lang="en-US" dirty="0">
                <a:sym typeface="Wingdings" panose="05000000000000000000" pitchFamily="2" charset="2"/>
              </a:rPr>
              <a:t></a:t>
            </a:r>
            <a:r>
              <a:rPr lang="en-US" dirty="0"/>
              <a:t>Q) &gt; 0                                                         </a:t>
            </a:r>
            <a:r>
              <a:rPr lang="en-US" b="1" dirty="0"/>
              <a:t>(COND)</a:t>
            </a:r>
            <a:r>
              <a:rPr lang="en-US" dirty="0"/>
              <a:t>, 2 + 3</a:t>
            </a:r>
          </a:p>
          <a:p>
            <a:pPr marL="0" lvl="0" indent="0">
              <a:buNone/>
            </a:pPr>
            <a:r>
              <a:rPr lang="en-US" dirty="0"/>
              <a:t>5.    </a:t>
            </a:r>
            <a:r>
              <a:rPr lang="en-US" dirty="0" err="1"/>
              <a:t>Pr</a:t>
            </a:r>
            <a:r>
              <a:rPr lang="en-US" dirty="0"/>
              <a:t>(P&gt;Q | P◇</a:t>
            </a:r>
            <a:r>
              <a:rPr lang="en-US" dirty="0">
                <a:sym typeface="Wingdings" panose="05000000000000000000" pitchFamily="2" charset="2"/>
              </a:rPr>
              <a:t></a:t>
            </a:r>
            <a:r>
              <a:rPr lang="en-US" dirty="0"/>
              <a:t>Q &amp; P&gt;~Q) &gt; 0                                               </a:t>
            </a:r>
            <a:r>
              <a:rPr lang="en-US" b="1" dirty="0"/>
              <a:t>(COND)</a:t>
            </a:r>
            <a:r>
              <a:rPr lang="en-US" dirty="0"/>
              <a:t>, rev. 4                 </a:t>
            </a:r>
          </a:p>
          <a:p>
            <a:pPr marL="0" lvl="0" indent="0">
              <a:buNone/>
            </a:pPr>
            <a:r>
              <a:rPr lang="en-US" dirty="0"/>
              <a:t>6.    </a:t>
            </a:r>
            <a:r>
              <a:rPr lang="en-US" dirty="0" err="1"/>
              <a:t>Pr</a:t>
            </a:r>
            <a:r>
              <a:rPr lang="en-US" dirty="0"/>
              <a:t>(P&gt;Q | ~(P&gt;Q)) = 0                                                                </a:t>
            </a:r>
            <a:r>
              <a:rPr lang="en-US" b="1" dirty="0"/>
              <a:t>(CNC)</a:t>
            </a:r>
            <a:r>
              <a:rPr lang="en-US" dirty="0"/>
              <a:t>,</a:t>
            </a:r>
            <a:r>
              <a:rPr lang="en-US" b="1" dirty="0"/>
              <a:t> </a:t>
            </a:r>
            <a:r>
              <a:rPr lang="en-US" dirty="0"/>
              <a:t>5</a:t>
            </a:r>
          </a:p>
          <a:p>
            <a:pPr marL="0" lvl="0" indent="0">
              <a:buNone/>
            </a:pPr>
            <a:r>
              <a:rPr lang="en-US" dirty="0"/>
              <a:t>7.    !                                                                                                     </a:t>
            </a:r>
            <a:r>
              <a:rPr lang="en-US" dirty="0" err="1"/>
              <a:t>Contrad</a:t>
            </a:r>
            <a:r>
              <a:rPr lang="en-US" dirty="0"/>
              <a:t>. 5 + 6</a:t>
            </a:r>
          </a:p>
        </p:txBody>
      </p:sp>
      <p:sp>
        <p:nvSpPr>
          <p:cNvPr id="4" name="Slide Number Placeholder 3"/>
          <p:cNvSpPr>
            <a:spLocks noGrp="1"/>
          </p:cNvSpPr>
          <p:nvPr>
            <p:ph type="sldNum" sz="quarter" idx="12"/>
          </p:nvPr>
        </p:nvSpPr>
        <p:spPr/>
        <p:txBody>
          <a:bodyPr/>
          <a:lstStyle/>
          <a:p>
            <a:fld id="{C949629F-E23F-4CA2-9C66-5F5F2EC91974}" type="slidenum">
              <a:rPr lang="en-US" smtClean="0"/>
              <a:t>44</a:t>
            </a:fld>
            <a:endParaRPr lang="en-US"/>
          </a:p>
        </p:txBody>
      </p:sp>
    </p:spTree>
    <p:extLst>
      <p:ext uri="{BB962C8B-B14F-4D97-AF65-F5344CB8AC3E}">
        <p14:creationId xmlns:p14="http://schemas.microsoft.com/office/powerpoint/2010/main" val="5825052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normAutofit lnSpcReduction="10000"/>
          </a:bodyPr>
          <a:lstStyle/>
          <a:p>
            <a:r>
              <a:rPr lang="en-US" dirty="0"/>
              <a:t>Lemma in hand, we show </a:t>
            </a:r>
            <a:r>
              <a:rPr lang="en-US" dirty="0" err="1"/>
              <a:t>Pr</a:t>
            </a:r>
            <a:r>
              <a:rPr lang="en-US" dirty="0"/>
              <a:t>(P&gt;Q) = </a:t>
            </a:r>
            <a:r>
              <a:rPr lang="en-US" dirty="0" err="1"/>
              <a:t>Pr</a:t>
            </a:r>
            <a:r>
              <a:rPr lang="en-US" dirty="0"/>
              <a:t>(~(P◇</a:t>
            </a:r>
            <a:r>
              <a:rPr lang="en-US" dirty="0">
                <a:sym typeface="Wingdings" panose="05000000000000000000" pitchFamily="2" charset="2"/>
              </a:rPr>
              <a:t>~</a:t>
            </a:r>
            <a:r>
              <a:rPr lang="en-US" dirty="0"/>
              <a:t>Q)):</a:t>
            </a:r>
          </a:p>
          <a:p>
            <a:endParaRPr lang="en-US" dirty="0"/>
          </a:p>
          <a:p>
            <a:pPr marL="0" lvl="0" indent="0">
              <a:buNone/>
            </a:pPr>
            <a:r>
              <a:rPr lang="en-US" dirty="0"/>
              <a:t>1. </a:t>
            </a:r>
            <a:r>
              <a:rPr lang="en-US" dirty="0" err="1"/>
              <a:t>Pr</a:t>
            </a:r>
            <a:r>
              <a:rPr lang="en-US" dirty="0"/>
              <a:t>(~(P◇</a:t>
            </a:r>
            <a:r>
              <a:rPr lang="en-US" dirty="0">
                <a:sym typeface="Wingdings" panose="05000000000000000000" pitchFamily="2" charset="2"/>
              </a:rPr>
              <a:t></a:t>
            </a:r>
            <a:r>
              <a:rPr lang="en-US" dirty="0"/>
              <a:t>Q)) &gt; 0                                                                      Assumption         </a:t>
            </a:r>
          </a:p>
          <a:p>
            <a:pPr marL="0" lvl="0" indent="0">
              <a:buNone/>
            </a:pPr>
            <a:r>
              <a:rPr lang="en-US" dirty="0"/>
              <a:t>2. </a:t>
            </a:r>
            <a:r>
              <a:rPr lang="en-US" dirty="0" err="1"/>
              <a:t>Pr</a:t>
            </a:r>
            <a:r>
              <a:rPr lang="en-US" dirty="0"/>
              <a:t>(P&gt;~Q) = </a:t>
            </a:r>
            <a:r>
              <a:rPr lang="en-US" dirty="0" err="1"/>
              <a:t>Pr</a:t>
            </a:r>
            <a:r>
              <a:rPr lang="en-US" dirty="0"/>
              <a:t>(P&gt;~Q &amp; P◇</a:t>
            </a:r>
            <a:r>
              <a:rPr lang="en-US" dirty="0">
                <a:sym typeface="Wingdings" panose="05000000000000000000" pitchFamily="2" charset="2"/>
              </a:rPr>
              <a:t></a:t>
            </a:r>
            <a:r>
              <a:rPr lang="en-US" dirty="0"/>
              <a:t>Q) + </a:t>
            </a:r>
            <a:r>
              <a:rPr lang="en-US" dirty="0" err="1"/>
              <a:t>Pr</a:t>
            </a:r>
            <a:r>
              <a:rPr lang="en-US" dirty="0"/>
              <a:t>(P&gt;~Q &amp; ~(P◇</a:t>
            </a:r>
            <a:r>
              <a:rPr lang="en-US" dirty="0">
                <a:sym typeface="Wingdings" panose="05000000000000000000" pitchFamily="2" charset="2"/>
              </a:rPr>
              <a:t></a:t>
            </a:r>
            <a:r>
              <a:rPr lang="en-US" dirty="0"/>
              <a:t>Q))  </a:t>
            </a:r>
            <a:r>
              <a:rPr lang="en-US" b="1" dirty="0"/>
              <a:t>(TOTAL)</a:t>
            </a:r>
            <a:endParaRPr lang="en-US" dirty="0"/>
          </a:p>
          <a:p>
            <a:pPr marL="0" lvl="0" indent="0">
              <a:buNone/>
            </a:pPr>
            <a:r>
              <a:rPr lang="en-US" dirty="0"/>
              <a:t>3. </a:t>
            </a:r>
            <a:r>
              <a:rPr lang="en-US" dirty="0" err="1"/>
              <a:t>Pr</a:t>
            </a:r>
            <a:r>
              <a:rPr lang="en-US" dirty="0"/>
              <a:t>((P&gt;~Q) &amp; (P◇</a:t>
            </a:r>
            <a:r>
              <a:rPr lang="en-US" dirty="0">
                <a:sym typeface="Wingdings" panose="05000000000000000000" pitchFamily="2" charset="2"/>
              </a:rPr>
              <a:t></a:t>
            </a:r>
            <a:r>
              <a:rPr lang="en-US" dirty="0"/>
              <a:t>Q)) = 0                                                       (Lemma)</a:t>
            </a:r>
          </a:p>
          <a:p>
            <a:pPr marL="0" lvl="0" indent="0">
              <a:buNone/>
            </a:pPr>
            <a:r>
              <a:rPr lang="en-US" dirty="0"/>
              <a:t>4. </a:t>
            </a:r>
            <a:r>
              <a:rPr lang="en-US" dirty="0" err="1"/>
              <a:t>Pr</a:t>
            </a:r>
            <a:r>
              <a:rPr lang="en-US" dirty="0"/>
              <a:t>(P&gt;~Q) = </a:t>
            </a:r>
            <a:r>
              <a:rPr lang="en-US" dirty="0" err="1"/>
              <a:t>Pr</a:t>
            </a:r>
            <a:r>
              <a:rPr lang="en-US" dirty="0"/>
              <a:t>(P&gt;~Q &amp; ~(P◇</a:t>
            </a:r>
            <a:r>
              <a:rPr lang="en-US" dirty="0">
                <a:sym typeface="Wingdings" panose="05000000000000000000" pitchFamily="2" charset="2"/>
              </a:rPr>
              <a:t></a:t>
            </a:r>
            <a:r>
              <a:rPr lang="en-US" dirty="0"/>
              <a:t>Q))                                          Sub. 2 + 3</a:t>
            </a:r>
          </a:p>
          <a:p>
            <a:pPr marL="0" lvl="0" indent="0">
              <a:buNone/>
            </a:pPr>
            <a:r>
              <a:rPr lang="en-US" dirty="0"/>
              <a:t>5.                  = </a:t>
            </a:r>
            <a:r>
              <a:rPr lang="en-US" dirty="0" err="1"/>
              <a:t>Pr</a:t>
            </a:r>
            <a:r>
              <a:rPr lang="en-US" dirty="0"/>
              <a:t>(P&gt;~Q | ~(P◇</a:t>
            </a:r>
            <a:r>
              <a:rPr lang="en-US" dirty="0">
                <a:sym typeface="Wingdings" panose="05000000000000000000" pitchFamily="2" charset="2"/>
              </a:rPr>
              <a:t></a:t>
            </a:r>
            <a:r>
              <a:rPr lang="en-US" dirty="0"/>
              <a:t>Q) x </a:t>
            </a:r>
            <a:r>
              <a:rPr lang="en-US" dirty="0" err="1"/>
              <a:t>Pr</a:t>
            </a:r>
            <a:r>
              <a:rPr lang="en-US" dirty="0"/>
              <a:t>(~(P◇</a:t>
            </a:r>
            <a:r>
              <a:rPr lang="en-US" dirty="0">
                <a:sym typeface="Wingdings" panose="05000000000000000000" pitchFamily="2" charset="2"/>
              </a:rPr>
              <a:t></a:t>
            </a:r>
            <a:r>
              <a:rPr lang="en-US" dirty="0"/>
              <a:t>Q))               (Algebra), 4</a:t>
            </a:r>
          </a:p>
          <a:p>
            <a:pPr marL="0" lvl="0" indent="0">
              <a:buNone/>
            </a:pPr>
            <a:r>
              <a:rPr lang="en-US" dirty="0"/>
              <a:t>6. </a:t>
            </a:r>
            <a:r>
              <a:rPr lang="en-US" dirty="0" err="1"/>
              <a:t>Pr</a:t>
            </a:r>
            <a:r>
              <a:rPr lang="en-US" dirty="0"/>
              <a:t>(~(P◇</a:t>
            </a:r>
            <a:r>
              <a:rPr lang="en-US" dirty="0">
                <a:sym typeface="Wingdings" panose="05000000000000000000" pitchFamily="2" charset="2"/>
              </a:rPr>
              <a:t></a:t>
            </a:r>
            <a:r>
              <a:rPr lang="en-US" dirty="0"/>
              <a:t>Q) | ~(P◇</a:t>
            </a:r>
            <a:r>
              <a:rPr lang="en-US" dirty="0">
                <a:sym typeface="Wingdings" panose="05000000000000000000" pitchFamily="2" charset="2"/>
              </a:rPr>
              <a:t></a:t>
            </a:r>
            <a:r>
              <a:rPr lang="en-US" dirty="0"/>
              <a:t>Q)) = 1                                               (Tautology)</a:t>
            </a:r>
          </a:p>
          <a:p>
            <a:pPr marL="0" indent="0">
              <a:buNone/>
            </a:pPr>
            <a:r>
              <a:rPr lang="en-US" dirty="0"/>
              <a:t>……</a:t>
            </a:r>
          </a:p>
        </p:txBody>
      </p:sp>
      <p:sp>
        <p:nvSpPr>
          <p:cNvPr id="4" name="Slide Number Placeholder 3"/>
          <p:cNvSpPr>
            <a:spLocks noGrp="1"/>
          </p:cNvSpPr>
          <p:nvPr>
            <p:ph type="sldNum" sz="quarter" idx="12"/>
          </p:nvPr>
        </p:nvSpPr>
        <p:spPr/>
        <p:txBody>
          <a:bodyPr/>
          <a:lstStyle/>
          <a:p>
            <a:fld id="{C949629F-E23F-4CA2-9C66-5F5F2EC91974}" type="slidenum">
              <a:rPr lang="en-US" smtClean="0"/>
              <a:t>45</a:t>
            </a:fld>
            <a:endParaRPr lang="en-US"/>
          </a:p>
        </p:txBody>
      </p:sp>
    </p:spTree>
    <p:extLst>
      <p:ext uri="{BB962C8B-B14F-4D97-AF65-F5344CB8AC3E}">
        <p14:creationId xmlns:p14="http://schemas.microsoft.com/office/powerpoint/2010/main" val="36373163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normAutofit/>
          </a:bodyPr>
          <a:lstStyle/>
          <a:p>
            <a:pPr marL="0" indent="0">
              <a:buNone/>
            </a:pPr>
            <a:r>
              <a:rPr lang="en-US" dirty="0"/>
              <a:t>……</a:t>
            </a:r>
          </a:p>
          <a:p>
            <a:pPr marL="0" indent="0">
              <a:buNone/>
            </a:pPr>
            <a:r>
              <a:rPr lang="en-US" dirty="0"/>
              <a:t>7.   </a:t>
            </a:r>
            <a:r>
              <a:rPr lang="en-US" dirty="0" err="1"/>
              <a:t>Pr</a:t>
            </a:r>
            <a:r>
              <a:rPr lang="en-US" baseline="-25000" dirty="0"/>
              <a:t>~(P◇</a:t>
            </a:r>
            <a:r>
              <a:rPr lang="en-US" baseline="-25000" dirty="0">
                <a:sym typeface="Wingdings" panose="05000000000000000000" pitchFamily="2" charset="2"/>
              </a:rPr>
              <a:t>Q)</a:t>
            </a:r>
            <a:r>
              <a:rPr lang="en-US" dirty="0"/>
              <a:t>(~(P◇</a:t>
            </a:r>
            <a:r>
              <a:rPr lang="en-US" dirty="0">
                <a:sym typeface="Wingdings" panose="05000000000000000000" pitchFamily="2" charset="2"/>
              </a:rPr>
              <a:t></a:t>
            </a:r>
            <a:r>
              <a:rPr lang="en-US" dirty="0"/>
              <a:t>Q)) = 1                             </a:t>
            </a:r>
            <a:r>
              <a:rPr lang="en-US" b="1" dirty="0"/>
              <a:t>(COND)</a:t>
            </a:r>
            <a:r>
              <a:rPr lang="en-US" dirty="0"/>
              <a:t>, 1 + 6, ~(P◇</a:t>
            </a:r>
            <a:r>
              <a:rPr lang="en-US" dirty="0">
                <a:sym typeface="Wingdings" panose="05000000000000000000" pitchFamily="2" charset="2"/>
              </a:rPr>
              <a:t></a:t>
            </a:r>
            <a:r>
              <a:rPr lang="en-US" dirty="0"/>
              <a:t>Q)</a:t>
            </a:r>
          </a:p>
          <a:p>
            <a:pPr marL="0" indent="0">
              <a:buNone/>
            </a:pPr>
            <a:r>
              <a:rPr lang="en-US" dirty="0"/>
              <a:t>8.   </a:t>
            </a:r>
            <a:r>
              <a:rPr lang="en-US" dirty="0" err="1"/>
              <a:t>Pr</a:t>
            </a:r>
            <a:r>
              <a:rPr lang="en-US" baseline="-25000" dirty="0"/>
              <a:t>~(P◇</a:t>
            </a:r>
            <a:r>
              <a:rPr lang="en-US" baseline="-25000" dirty="0">
                <a:sym typeface="Wingdings" panose="05000000000000000000" pitchFamily="2" charset="2"/>
              </a:rPr>
              <a:t>Q)</a:t>
            </a:r>
            <a:r>
              <a:rPr lang="en-US" dirty="0"/>
              <a:t>(P</a:t>
            </a:r>
            <a:r>
              <a:rPr lang="en-US" dirty="0">
                <a:sym typeface="Wingdings" panose="05000000000000000000" pitchFamily="2" charset="2"/>
              </a:rPr>
              <a:t>&gt;~</a:t>
            </a:r>
            <a:r>
              <a:rPr lang="en-US" dirty="0"/>
              <a:t>Q)) = 1                                     </a:t>
            </a:r>
            <a:r>
              <a:rPr lang="en-US" b="1" dirty="0"/>
              <a:t>(UPPER)</a:t>
            </a:r>
            <a:r>
              <a:rPr lang="en-US" dirty="0"/>
              <a:t>, 7 </a:t>
            </a:r>
          </a:p>
          <a:p>
            <a:pPr marL="514350" indent="-514350">
              <a:buAutoNum type="arabicPeriod" startAt="9"/>
            </a:pPr>
            <a:r>
              <a:rPr lang="en-US" dirty="0" err="1"/>
              <a:t>Pr</a:t>
            </a:r>
            <a:r>
              <a:rPr lang="en-US" dirty="0"/>
              <a:t>(P&gt;~Q)|~(P◇</a:t>
            </a:r>
            <a:r>
              <a:rPr lang="en-US" dirty="0">
                <a:sym typeface="Wingdings" panose="05000000000000000000" pitchFamily="2" charset="2"/>
              </a:rPr>
              <a:t></a:t>
            </a:r>
            <a:r>
              <a:rPr lang="en-US" dirty="0"/>
              <a:t>Q)) = 1                             </a:t>
            </a:r>
            <a:r>
              <a:rPr lang="en-US" b="1" dirty="0"/>
              <a:t>(COND)</a:t>
            </a:r>
            <a:r>
              <a:rPr lang="en-US" dirty="0"/>
              <a:t>, reverse 8</a:t>
            </a:r>
          </a:p>
          <a:p>
            <a:pPr marL="514350" indent="-514350">
              <a:buFont typeface="Arial" panose="020B0604020202020204" pitchFamily="34" charset="0"/>
              <a:buAutoNum type="arabicPeriod" startAt="9"/>
            </a:pPr>
            <a:r>
              <a:rPr lang="en-US" dirty="0" err="1"/>
              <a:t>Pr</a:t>
            </a:r>
            <a:r>
              <a:rPr lang="en-US" dirty="0"/>
              <a:t>(P&gt;~Q) = </a:t>
            </a:r>
            <a:r>
              <a:rPr lang="en-US" dirty="0" err="1"/>
              <a:t>Pr</a:t>
            </a:r>
            <a:r>
              <a:rPr lang="en-US" dirty="0"/>
              <a:t>(P&gt;~Q | ~(P◇</a:t>
            </a:r>
            <a:r>
              <a:rPr lang="en-US" dirty="0">
                <a:sym typeface="Wingdings" panose="05000000000000000000" pitchFamily="2" charset="2"/>
              </a:rPr>
              <a:t></a:t>
            </a:r>
            <a:r>
              <a:rPr lang="en-US" dirty="0"/>
              <a:t>Q) x </a:t>
            </a:r>
            <a:r>
              <a:rPr lang="en-US" dirty="0" err="1"/>
              <a:t>Pr</a:t>
            </a:r>
            <a:r>
              <a:rPr lang="en-US" dirty="0"/>
              <a:t>(~(P◇</a:t>
            </a:r>
            <a:r>
              <a:rPr lang="en-US" dirty="0">
                <a:sym typeface="Wingdings" panose="05000000000000000000" pitchFamily="2" charset="2"/>
              </a:rPr>
              <a:t></a:t>
            </a:r>
            <a:r>
              <a:rPr lang="en-US" dirty="0"/>
              <a:t>Q))    Reiteration, 5</a:t>
            </a:r>
          </a:p>
          <a:p>
            <a:pPr marL="0" lvl="0" indent="0">
              <a:buNone/>
            </a:pPr>
            <a:r>
              <a:rPr lang="en-US" dirty="0"/>
              <a:t>11. </a:t>
            </a:r>
            <a:r>
              <a:rPr lang="en-US" dirty="0" err="1"/>
              <a:t>Pr</a:t>
            </a:r>
            <a:r>
              <a:rPr lang="en-US" dirty="0"/>
              <a:t>(P&gt;~Q) = 1 x </a:t>
            </a:r>
            <a:r>
              <a:rPr lang="en-US" dirty="0" err="1"/>
              <a:t>Pr</a:t>
            </a:r>
            <a:r>
              <a:rPr lang="en-US" dirty="0"/>
              <a:t>(~(P◇</a:t>
            </a:r>
            <a:r>
              <a:rPr lang="en-US" dirty="0">
                <a:sym typeface="Wingdings" panose="05000000000000000000" pitchFamily="2" charset="2"/>
              </a:rPr>
              <a:t></a:t>
            </a:r>
            <a:r>
              <a:rPr lang="en-US" dirty="0"/>
              <a:t>Q))                      Substitution, 9 + 10</a:t>
            </a:r>
          </a:p>
          <a:p>
            <a:pPr marL="0" lvl="0" indent="0">
              <a:buNone/>
            </a:pPr>
            <a:r>
              <a:rPr lang="en-US" dirty="0"/>
              <a:t>12. </a:t>
            </a:r>
            <a:r>
              <a:rPr lang="en-US" dirty="0" err="1"/>
              <a:t>Pr</a:t>
            </a:r>
            <a:r>
              <a:rPr lang="en-US" dirty="0"/>
              <a:t>(P&gt;~Q) = </a:t>
            </a:r>
            <a:r>
              <a:rPr lang="en-US" dirty="0" err="1"/>
              <a:t>Pr</a:t>
            </a:r>
            <a:r>
              <a:rPr lang="en-US" dirty="0"/>
              <a:t>(~(P◇</a:t>
            </a:r>
            <a:r>
              <a:rPr lang="en-US" dirty="0">
                <a:sym typeface="Wingdings" panose="05000000000000000000" pitchFamily="2" charset="2"/>
              </a:rPr>
              <a:t></a:t>
            </a:r>
            <a:r>
              <a:rPr lang="en-US" dirty="0"/>
              <a:t>Q))                            Algebra, 11</a:t>
            </a:r>
          </a:p>
          <a:p>
            <a:pPr marL="0" indent="0">
              <a:buNone/>
            </a:pPr>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46</a:t>
            </a:fld>
            <a:endParaRPr lang="en-US"/>
          </a:p>
        </p:txBody>
      </p:sp>
    </p:spTree>
    <p:extLst>
      <p:ext uri="{BB962C8B-B14F-4D97-AF65-F5344CB8AC3E}">
        <p14:creationId xmlns:p14="http://schemas.microsoft.com/office/powerpoint/2010/main" val="7356312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a:xfrm>
            <a:off x="838200" y="1825625"/>
            <a:ext cx="10515600" cy="4709646"/>
          </a:xfrm>
        </p:spPr>
        <p:txBody>
          <a:bodyPr>
            <a:normAutofit/>
          </a:bodyPr>
          <a:lstStyle/>
          <a:p>
            <a:r>
              <a:rPr lang="en-US" dirty="0"/>
              <a:t>If we assume negation is classical, then the last line of the preceding: </a:t>
            </a:r>
          </a:p>
          <a:p>
            <a:pPr marL="0" indent="0">
              <a:buNone/>
            </a:pPr>
            <a:r>
              <a:rPr lang="en-US" dirty="0"/>
              <a:t>	</a:t>
            </a:r>
            <a:r>
              <a:rPr lang="en-US" dirty="0" err="1"/>
              <a:t>Pr</a:t>
            </a:r>
            <a:r>
              <a:rPr lang="en-US" dirty="0"/>
              <a:t>(P&gt;~Q) = </a:t>
            </a:r>
            <a:r>
              <a:rPr lang="en-US" dirty="0" err="1"/>
              <a:t>Pr</a:t>
            </a:r>
            <a:r>
              <a:rPr lang="en-US" dirty="0"/>
              <a:t>(~(P◇</a:t>
            </a:r>
            <a:r>
              <a:rPr lang="en-US" dirty="0">
                <a:sym typeface="Wingdings" panose="05000000000000000000" pitchFamily="2" charset="2"/>
              </a:rPr>
              <a:t></a:t>
            </a:r>
            <a:r>
              <a:rPr lang="en-US" dirty="0"/>
              <a:t>Q))</a:t>
            </a:r>
          </a:p>
          <a:p>
            <a:endParaRPr lang="en-US" dirty="0"/>
          </a:p>
          <a:p>
            <a:r>
              <a:rPr lang="en-US" dirty="0"/>
              <a:t>Is sufficient to show the problematic Probabilistic Duality:  </a:t>
            </a:r>
          </a:p>
          <a:p>
            <a:pPr marL="0" indent="0">
              <a:buNone/>
            </a:pPr>
            <a:r>
              <a:rPr lang="en-US" dirty="0"/>
              <a:t>	</a:t>
            </a:r>
            <a:r>
              <a:rPr lang="en-US" b="1" dirty="0"/>
              <a:t>(PD) </a:t>
            </a:r>
            <a:r>
              <a:rPr lang="en-US" dirty="0" err="1"/>
              <a:t>Pr</a:t>
            </a:r>
            <a:r>
              <a:rPr lang="en-US" dirty="0"/>
              <a:t>(P&gt;Q) = </a:t>
            </a:r>
            <a:r>
              <a:rPr lang="en-US" dirty="0" err="1"/>
              <a:t>Pr</a:t>
            </a:r>
            <a:r>
              <a:rPr lang="en-US" dirty="0"/>
              <a:t>(~(P◇</a:t>
            </a:r>
            <a:r>
              <a:rPr lang="en-US" dirty="0">
                <a:sym typeface="Wingdings" panose="05000000000000000000" pitchFamily="2" charset="2"/>
              </a:rPr>
              <a:t></a:t>
            </a:r>
            <a:r>
              <a:rPr lang="en-US" dirty="0"/>
              <a:t>~Q))</a:t>
            </a:r>
          </a:p>
          <a:p>
            <a:pPr marL="0" indent="0">
              <a:buNone/>
            </a:pPr>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47</a:t>
            </a:fld>
            <a:endParaRPr lang="en-US"/>
          </a:p>
        </p:txBody>
      </p:sp>
    </p:spTree>
    <p:extLst>
      <p:ext uri="{BB962C8B-B14F-4D97-AF65-F5344CB8AC3E}">
        <p14:creationId xmlns:p14="http://schemas.microsoft.com/office/powerpoint/2010/main" val="13746878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normAutofit/>
          </a:bodyPr>
          <a:lstStyle/>
          <a:p>
            <a:r>
              <a:rPr lang="en-US" b="1" dirty="0"/>
              <a:t>(PD) </a:t>
            </a:r>
            <a:r>
              <a:rPr lang="en-US" dirty="0"/>
              <a:t>is counterintuitive; consider a scenario in which Sarah declined to flip a fair coin, hence: </a:t>
            </a:r>
          </a:p>
          <a:p>
            <a:pPr marL="914400" indent="-914400">
              <a:buNone/>
            </a:pPr>
            <a:r>
              <a:rPr lang="en-US" dirty="0"/>
              <a:t>	</a:t>
            </a:r>
            <a:r>
              <a:rPr lang="en-US" b="1" dirty="0"/>
              <a:t>(7)</a:t>
            </a:r>
            <a:r>
              <a:rPr lang="en-US" dirty="0"/>
              <a:t> </a:t>
            </a:r>
            <a:r>
              <a:rPr lang="en-US" dirty="0" err="1"/>
              <a:t>Pr</a:t>
            </a:r>
            <a:r>
              <a:rPr lang="en-US" dirty="0"/>
              <a:t>(If Sarah had tossed the coin, it might not have landed tails) = 1 </a:t>
            </a:r>
          </a:p>
          <a:p>
            <a:r>
              <a:rPr lang="en-US" dirty="0"/>
              <a:t>And so it follows:</a:t>
            </a:r>
          </a:p>
          <a:p>
            <a:pPr marL="914400" indent="-914400">
              <a:buNone/>
            </a:pPr>
            <a:r>
              <a:rPr lang="en-US" dirty="0"/>
              <a:t>	</a:t>
            </a:r>
            <a:r>
              <a:rPr lang="en-US" b="1" dirty="0"/>
              <a:t>(7*)</a:t>
            </a:r>
            <a:r>
              <a:rPr lang="en-US" dirty="0"/>
              <a:t> </a:t>
            </a:r>
            <a:r>
              <a:rPr lang="en-US" dirty="0" err="1"/>
              <a:t>Pr</a:t>
            </a:r>
            <a:r>
              <a:rPr lang="en-US" dirty="0"/>
              <a:t>(~(If Sarah had tossed the coin, it might not have landed tails)) = 0 </a:t>
            </a:r>
          </a:p>
          <a:p>
            <a:r>
              <a:rPr lang="en-US" dirty="0"/>
              <a:t>But </a:t>
            </a:r>
            <a:r>
              <a:rPr lang="en-US" b="1" dirty="0"/>
              <a:t>(PD) </a:t>
            </a:r>
            <a:r>
              <a:rPr lang="en-US" dirty="0"/>
              <a:t>+ </a:t>
            </a:r>
            <a:r>
              <a:rPr lang="en-US" b="1" dirty="0"/>
              <a:t>(7*)</a:t>
            </a:r>
            <a:r>
              <a:rPr lang="en-US" dirty="0"/>
              <a:t> entails:  </a:t>
            </a:r>
          </a:p>
          <a:p>
            <a:pPr marL="914400" indent="-914400">
              <a:buNone/>
            </a:pPr>
            <a:r>
              <a:rPr lang="en-US" dirty="0"/>
              <a:t>	</a:t>
            </a:r>
            <a:r>
              <a:rPr lang="en-US" b="1" dirty="0"/>
              <a:t>(8)</a:t>
            </a:r>
            <a:r>
              <a:rPr lang="en-US" dirty="0"/>
              <a:t> </a:t>
            </a:r>
            <a:r>
              <a:rPr lang="en-US" dirty="0" err="1"/>
              <a:t>Pr</a:t>
            </a:r>
            <a:r>
              <a:rPr lang="en-US" dirty="0"/>
              <a:t>(If Sarah had tossed the coin, it would have landed tails) = 0</a:t>
            </a:r>
          </a:p>
        </p:txBody>
      </p:sp>
      <p:sp>
        <p:nvSpPr>
          <p:cNvPr id="4" name="Slide Number Placeholder 3"/>
          <p:cNvSpPr>
            <a:spLocks noGrp="1"/>
          </p:cNvSpPr>
          <p:nvPr>
            <p:ph type="sldNum" sz="quarter" idx="12"/>
          </p:nvPr>
        </p:nvSpPr>
        <p:spPr/>
        <p:txBody>
          <a:bodyPr/>
          <a:lstStyle/>
          <a:p>
            <a:fld id="{C949629F-E23F-4CA2-9C66-5F5F2EC91974}" type="slidenum">
              <a:rPr lang="en-US" smtClean="0"/>
              <a:t>48</a:t>
            </a:fld>
            <a:endParaRPr lang="en-US"/>
          </a:p>
        </p:txBody>
      </p:sp>
    </p:spTree>
    <p:extLst>
      <p:ext uri="{BB962C8B-B14F-4D97-AF65-F5344CB8AC3E}">
        <p14:creationId xmlns:p14="http://schemas.microsoft.com/office/powerpoint/2010/main" val="27928818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normAutofit/>
          </a:bodyPr>
          <a:lstStyle/>
          <a:p>
            <a:r>
              <a:rPr lang="en-US" dirty="0"/>
              <a:t>In symbols, for perspicuity, with ‘P’ denoting ‘Sarah tossed the coin’ and ‘Q’ denoting ‘the coin landed tails’: </a:t>
            </a:r>
          </a:p>
          <a:p>
            <a:pPr marL="914400" indent="-914400">
              <a:buNone/>
            </a:pPr>
            <a:r>
              <a:rPr lang="en-US" dirty="0"/>
              <a:t>	1. </a:t>
            </a:r>
            <a:r>
              <a:rPr lang="en-US" dirty="0" err="1"/>
              <a:t>Pr</a:t>
            </a:r>
            <a:r>
              <a:rPr lang="en-US" dirty="0"/>
              <a:t>(P◇</a:t>
            </a:r>
            <a:r>
              <a:rPr lang="en-US" dirty="0">
                <a:sym typeface="Wingdings" panose="05000000000000000000" pitchFamily="2" charset="2"/>
              </a:rPr>
              <a:t></a:t>
            </a:r>
            <a:r>
              <a:rPr lang="en-US" dirty="0"/>
              <a:t>~Q) = 1                     Assumption</a:t>
            </a:r>
          </a:p>
          <a:p>
            <a:pPr marL="914400" indent="-914400">
              <a:buNone/>
            </a:pPr>
            <a:r>
              <a:rPr lang="en-US" dirty="0"/>
              <a:t>	2. </a:t>
            </a:r>
            <a:r>
              <a:rPr lang="en-US" dirty="0" err="1"/>
              <a:t>Pr</a:t>
            </a:r>
            <a:r>
              <a:rPr lang="en-US" dirty="0"/>
              <a:t>(~(P◇</a:t>
            </a:r>
            <a:r>
              <a:rPr lang="en-US" dirty="0">
                <a:sym typeface="Wingdings" panose="05000000000000000000" pitchFamily="2" charset="2"/>
              </a:rPr>
              <a:t></a:t>
            </a:r>
            <a:r>
              <a:rPr lang="en-US" dirty="0"/>
              <a:t>~Q) = 0                 From 1 </a:t>
            </a:r>
          </a:p>
          <a:p>
            <a:pPr marL="914400" indent="-914400">
              <a:buNone/>
            </a:pPr>
            <a:r>
              <a:rPr lang="en-US" dirty="0"/>
              <a:t>	3. </a:t>
            </a:r>
            <a:r>
              <a:rPr lang="en-US" dirty="0" err="1"/>
              <a:t>Pr</a:t>
            </a:r>
            <a:r>
              <a:rPr lang="en-US" dirty="0"/>
              <a:t>(P&gt;Q) = 0                             </a:t>
            </a:r>
            <a:r>
              <a:rPr lang="en-US" b="1" dirty="0"/>
              <a:t>(PD)</a:t>
            </a:r>
            <a:r>
              <a:rPr lang="en-US" dirty="0"/>
              <a:t>, 2  </a:t>
            </a:r>
          </a:p>
          <a:p>
            <a:pPr marL="914400" indent="-914400">
              <a:buNone/>
            </a:pPr>
            <a:endParaRPr lang="en-US" dirty="0"/>
          </a:p>
          <a:p>
            <a:r>
              <a:rPr lang="en-US" dirty="0"/>
              <a:t>But it seems implausible that having certainty that ‘If Sarah had tossed the coin, it might not have landed tails’ entails you have certainty ‘If Sarah had tossed the coin it would’ve landed tails’ is false.</a:t>
            </a:r>
          </a:p>
        </p:txBody>
      </p:sp>
      <p:sp>
        <p:nvSpPr>
          <p:cNvPr id="4" name="Slide Number Placeholder 3"/>
          <p:cNvSpPr>
            <a:spLocks noGrp="1"/>
          </p:cNvSpPr>
          <p:nvPr>
            <p:ph type="sldNum" sz="quarter" idx="12"/>
          </p:nvPr>
        </p:nvSpPr>
        <p:spPr/>
        <p:txBody>
          <a:bodyPr/>
          <a:lstStyle/>
          <a:p>
            <a:fld id="{C949629F-E23F-4CA2-9C66-5F5F2EC91974}" type="slidenum">
              <a:rPr lang="en-US" smtClean="0"/>
              <a:t>49</a:t>
            </a:fld>
            <a:endParaRPr lang="en-US"/>
          </a:p>
        </p:txBody>
      </p:sp>
    </p:spTree>
    <p:extLst>
      <p:ext uri="{BB962C8B-B14F-4D97-AF65-F5344CB8AC3E}">
        <p14:creationId xmlns:p14="http://schemas.microsoft.com/office/powerpoint/2010/main" val="79257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 </a:t>
            </a:r>
            <a:r>
              <a:rPr lang="en-US" b="1" i="1" dirty="0" err="1"/>
              <a:t>Yalcin’s</a:t>
            </a:r>
            <a:r>
              <a:rPr lang="en-US" b="1" i="1" dirty="0"/>
              <a:t> Puzzle</a:t>
            </a:r>
            <a:endParaRPr lang="en-US" dirty="0"/>
          </a:p>
        </p:txBody>
      </p:sp>
      <p:sp>
        <p:nvSpPr>
          <p:cNvPr id="3" name="Content Placeholder 2"/>
          <p:cNvSpPr>
            <a:spLocks noGrp="1"/>
          </p:cNvSpPr>
          <p:nvPr>
            <p:ph idx="1"/>
          </p:nvPr>
        </p:nvSpPr>
        <p:spPr>
          <a:xfrm>
            <a:off x="838200" y="1825625"/>
            <a:ext cx="10778836" cy="4351338"/>
          </a:xfrm>
        </p:spPr>
        <p:txBody>
          <a:bodyPr>
            <a:normAutofit/>
          </a:bodyPr>
          <a:lstStyle/>
          <a:p>
            <a:r>
              <a:rPr lang="en-US" dirty="0" err="1"/>
              <a:t>Yalcin</a:t>
            </a:r>
            <a:r>
              <a:rPr lang="en-US" dirty="0"/>
              <a:t>’ argues traditional semantics struggle to explain the following:</a:t>
            </a:r>
          </a:p>
          <a:p>
            <a:pPr marL="0" indent="0">
              <a:buNone/>
            </a:pPr>
            <a:r>
              <a:rPr lang="en-US" dirty="0"/>
              <a:t>  </a:t>
            </a:r>
          </a:p>
          <a:p>
            <a:pPr marL="0" indent="0">
              <a:buNone/>
            </a:pPr>
            <a:r>
              <a:rPr lang="en-US" dirty="0"/>
              <a:t>	</a:t>
            </a:r>
            <a:r>
              <a:rPr lang="en-US" b="1" dirty="0"/>
              <a:t>(1)</a:t>
            </a:r>
            <a:r>
              <a:rPr lang="en-US" dirty="0"/>
              <a:t> #It’s not raining and it might be raining</a:t>
            </a:r>
          </a:p>
          <a:p>
            <a:pPr marL="0" indent="0">
              <a:buNone/>
            </a:pPr>
            <a:r>
              <a:rPr lang="en-US" dirty="0"/>
              <a:t>	</a:t>
            </a:r>
            <a:r>
              <a:rPr lang="en-US" b="1" dirty="0"/>
              <a:t>(2)</a:t>
            </a:r>
            <a:r>
              <a:rPr lang="en-US" dirty="0"/>
              <a:t> #Suppose it’s not raining and it might be raining</a:t>
            </a:r>
          </a:p>
          <a:p>
            <a:endParaRPr lang="en-US" dirty="0"/>
          </a:p>
          <a:p>
            <a:r>
              <a:rPr lang="en-US" dirty="0"/>
              <a:t>If each “might” is read as conveying information concerning an epistemic state or evidence, </a:t>
            </a:r>
            <a:r>
              <a:rPr lang="en-US" b="1" dirty="0"/>
              <a:t>(1)</a:t>
            </a:r>
            <a:r>
              <a:rPr lang="en-US" dirty="0"/>
              <a:t> and </a:t>
            </a:r>
            <a:r>
              <a:rPr lang="en-US" b="1" dirty="0"/>
              <a:t>(2)</a:t>
            </a:r>
            <a:r>
              <a:rPr lang="en-US" dirty="0"/>
              <a:t> sound infelicitous. </a:t>
            </a:r>
          </a:p>
        </p:txBody>
      </p:sp>
      <p:sp>
        <p:nvSpPr>
          <p:cNvPr id="4" name="Slide Number Placeholder 3"/>
          <p:cNvSpPr>
            <a:spLocks noGrp="1"/>
          </p:cNvSpPr>
          <p:nvPr>
            <p:ph type="sldNum" sz="quarter" idx="12"/>
          </p:nvPr>
        </p:nvSpPr>
        <p:spPr/>
        <p:txBody>
          <a:bodyPr/>
          <a:lstStyle/>
          <a:p>
            <a:fld id="{C949629F-E23F-4CA2-9C66-5F5F2EC91974}" type="slidenum">
              <a:rPr lang="en-US" smtClean="0"/>
              <a:t>5</a:t>
            </a:fld>
            <a:endParaRPr lang="en-US"/>
          </a:p>
        </p:txBody>
      </p:sp>
    </p:spTree>
    <p:extLst>
      <p:ext uri="{BB962C8B-B14F-4D97-AF65-F5344CB8AC3E}">
        <p14:creationId xmlns:p14="http://schemas.microsoft.com/office/powerpoint/2010/main" val="4105193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normAutofit lnSpcReduction="10000"/>
          </a:bodyPr>
          <a:lstStyle/>
          <a:p>
            <a:r>
              <a:rPr lang="en-US" dirty="0"/>
              <a:t>But it gets worse, since </a:t>
            </a:r>
            <a:r>
              <a:rPr lang="en-US" b="1" dirty="0"/>
              <a:t>(</a:t>
            </a:r>
            <a:r>
              <a:rPr lang="en-US" b="1" dirty="0" err="1"/>
              <a:t>Skyrm’s</a:t>
            </a:r>
            <a:r>
              <a:rPr lang="en-US" b="1" dirty="0"/>
              <a:t> Thesis)</a:t>
            </a:r>
            <a:r>
              <a:rPr lang="en-US" dirty="0"/>
              <a:t> + </a:t>
            </a:r>
            <a:r>
              <a:rPr lang="en-US" b="1" dirty="0"/>
              <a:t>(PD)</a:t>
            </a:r>
            <a:r>
              <a:rPr lang="en-US" dirty="0"/>
              <a:t> result in collapse: </a:t>
            </a:r>
          </a:p>
          <a:p>
            <a:pPr marL="0" indent="0">
              <a:buNone/>
            </a:pPr>
            <a:endParaRPr lang="en-US" dirty="0"/>
          </a:p>
          <a:p>
            <a:pPr marL="0" indent="0">
              <a:buNone/>
            </a:pPr>
            <a:r>
              <a:rPr lang="en-US" dirty="0"/>
              <a:t>1. </a:t>
            </a:r>
            <a:r>
              <a:rPr lang="en-US" dirty="0" err="1"/>
              <a:t>SUM</a:t>
            </a:r>
            <a:r>
              <a:rPr lang="en-US" baseline="-25000" dirty="0" err="1"/>
              <a:t>w</a:t>
            </a:r>
            <a:r>
              <a:rPr lang="en-US" dirty="0" err="1"/>
              <a:t>Pr</a:t>
            </a:r>
            <a:r>
              <a:rPr lang="en-US" dirty="0"/>
              <a:t>(</a:t>
            </a:r>
            <a:r>
              <a:rPr lang="en-US" dirty="0" err="1"/>
              <a:t>w</a:t>
            </a:r>
            <a:r>
              <a:rPr lang="en-US" baseline="-25000" dirty="0" err="1"/>
              <a:t>i</a:t>
            </a:r>
            <a:r>
              <a:rPr lang="en-US" dirty="0"/>
              <a:t>) x </a:t>
            </a:r>
            <a:r>
              <a:rPr lang="en-US" dirty="0" err="1"/>
              <a:t>Ch</a:t>
            </a:r>
            <a:r>
              <a:rPr lang="en-US" baseline="-25000" dirty="0" err="1"/>
              <a:t>w</a:t>
            </a:r>
            <a:r>
              <a:rPr lang="en-US" dirty="0"/>
              <a:t>(Q | P) + </a:t>
            </a:r>
            <a:r>
              <a:rPr lang="en-US" dirty="0" err="1"/>
              <a:t>SUM</a:t>
            </a:r>
            <a:r>
              <a:rPr lang="en-US" baseline="-25000" dirty="0" err="1"/>
              <a:t>w</a:t>
            </a:r>
            <a:r>
              <a:rPr lang="en-US" dirty="0" err="1"/>
              <a:t>Pr</a:t>
            </a:r>
            <a:r>
              <a:rPr lang="en-US" dirty="0"/>
              <a:t>(</a:t>
            </a:r>
            <a:r>
              <a:rPr lang="en-US" dirty="0" err="1"/>
              <a:t>w</a:t>
            </a:r>
            <a:r>
              <a:rPr lang="en-US" baseline="-25000" dirty="0" err="1"/>
              <a:t>i</a:t>
            </a:r>
            <a:r>
              <a:rPr lang="en-US" dirty="0"/>
              <a:t>) x </a:t>
            </a:r>
            <a:r>
              <a:rPr lang="en-US" dirty="0" err="1"/>
              <a:t>Ch</a:t>
            </a:r>
            <a:r>
              <a:rPr lang="en-US" baseline="-25000" dirty="0" err="1"/>
              <a:t>w</a:t>
            </a:r>
            <a:r>
              <a:rPr lang="en-US" dirty="0"/>
              <a:t>(~Q | P) = 1  (Algebra)</a:t>
            </a:r>
          </a:p>
          <a:p>
            <a:pPr marL="0" lvl="0" indent="0">
              <a:buNone/>
            </a:pPr>
            <a:r>
              <a:rPr lang="en-US" dirty="0"/>
              <a:t>2. </a:t>
            </a:r>
            <a:r>
              <a:rPr lang="en-US" dirty="0" err="1"/>
              <a:t>Pr</a:t>
            </a:r>
            <a:r>
              <a:rPr lang="en-US" dirty="0"/>
              <a:t>(P&gt;Q) + </a:t>
            </a:r>
            <a:r>
              <a:rPr lang="en-US" dirty="0" err="1"/>
              <a:t>Pr</a:t>
            </a:r>
            <a:r>
              <a:rPr lang="en-US" dirty="0"/>
              <a:t>(P&gt;~Q) = 1                                         </a:t>
            </a:r>
            <a:r>
              <a:rPr lang="en-US" b="1" dirty="0"/>
              <a:t>(</a:t>
            </a:r>
            <a:r>
              <a:rPr lang="en-US" b="1" dirty="0" err="1"/>
              <a:t>Skyrm’s</a:t>
            </a:r>
            <a:r>
              <a:rPr lang="en-US" b="1" dirty="0"/>
              <a:t> Thesis)</a:t>
            </a:r>
            <a:r>
              <a:rPr lang="en-US" dirty="0"/>
              <a:t>, 1</a:t>
            </a:r>
            <a:endParaRPr lang="en-US" b="1" dirty="0"/>
          </a:p>
          <a:p>
            <a:pPr marL="0" lvl="0" indent="0">
              <a:buNone/>
            </a:pPr>
            <a:r>
              <a:rPr lang="en-US" dirty="0"/>
              <a:t>3. </a:t>
            </a:r>
            <a:r>
              <a:rPr lang="en-US" dirty="0" err="1"/>
              <a:t>Pr</a:t>
            </a:r>
            <a:r>
              <a:rPr lang="en-US" dirty="0"/>
              <a:t>(P&gt;Q) + </a:t>
            </a:r>
            <a:r>
              <a:rPr lang="en-US" dirty="0" err="1"/>
              <a:t>Pr</a:t>
            </a:r>
            <a:r>
              <a:rPr lang="en-US" dirty="0"/>
              <a:t>(~(P◇</a:t>
            </a:r>
            <a:r>
              <a:rPr lang="en-US" dirty="0">
                <a:sym typeface="Wingdings" panose="05000000000000000000" pitchFamily="2" charset="2"/>
              </a:rPr>
              <a:t></a:t>
            </a:r>
            <a:r>
              <a:rPr lang="en-US" dirty="0"/>
              <a:t>Q)) = 1                                </a:t>
            </a:r>
            <a:r>
              <a:rPr lang="en-US" b="1" dirty="0"/>
              <a:t>(PD)</a:t>
            </a:r>
            <a:r>
              <a:rPr lang="en-US" dirty="0"/>
              <a:t>, 2</a:t>
            </a:r>
          </a:p>
          <a:p>
            <a:pPr marL="0" lvl="0" indent="0">
              <a:buNone/>
            </a:pPr>
            <a:r>
              <a:rPr lang="en-US" dirty="0"/>
              <a:t>4. </a:t>
            </a:r>
            <a:r>
              <a:rPr lang="en-US" dirty="0" err="1"/>
              <a:t>Pr</a:t>
            </a:r>
            <a:r>
              <a:rPr lang="en-US" dirty="0"/>
              <a:t>(P&gt;Q) + [1 - </a:t>
            </a:r>
            <a:r>
              <a:rPr lang="en-US" dirty="0" err="1"/>
              <a:t>Pr</a:t>
            </a:r>
            <a:r>
              <a:rPr lang="en-US" dirty="0"/>
              <a:t>(P◇</a:t>
            </a:r>
            <a:r>
              <a:rPr lang="en-US" dirty="0">
                <a:sym typeface="Wingdings" panose="05000000000000000000" pitchFamily="2" charset="2"/>
              </a:rPr>
              <a:t></a:t>
            </a:r>
            <a:r>
              <a:rPr lang="en-US" dirty="0"/>
              <a:t>Q)] = 1                            Substitution, 3</a:t>
            </a:r>
          </a:p>
          <a:p>
            <a:pPr marL="0" lvl="0" indent="0">
              <a:buNone/>
            </a:pPr>
            <a:r>
              <a:rPr lang="en-US" dirty="0"/>
              <a:t>5. </a:t>
            </a:r>
            <a:r>
              <a:rPr lang="en-US" dirty="0" err="1"/>
              <a:t>Pr</a:t>
            </a:r>
            <a:r>
              <a:rPr lang="en-US" dirty="0"/>
              <a:t>(P&gt;Q) = </a:t>
            </a:r>
            <a:r>
              <a:rPr lang="en-US" dirty="0" err="1"/>
              <a:t>Pr</a:t>
            </a:r>
            <a:r>
              <a:rPr lang="en-US" dirty="0"/>
              <a:t>(P◇</a:t>
            </a:r>
            <a:r>
              <a:rPr lang="en-US" dirty="0">
                <a:sym typeface="Wingdings" panose="05000000000000000000" pitchFamily="2" charset="2"/>
              </a:rPr>
              <a:t></a:t>
            </a:r>
            <a:r>
              <a:rPr lang="en-US" dirty="0"/>
              <a:t>Q)                                           (Algebra)</a:t>
            </a:r>
          </a:p>
          <a:p>
            <a:endParaRPr lang="en-US" dirty="0"/>
          </a:p>
          <a:p>
            <a:r>
              <a:rPr lang="en-US" dirty="0"/>
              <a:t>Which shows the equivalence of might/would counterfactuals. </a:t>
            </a:r>
          </a:p>
        </p:txBody>
      </p:sp>
      <p:sp>
        <p:nvSpPr>
          <p:cNvPr id="4" name="Slide Number Placeholder 3"/>
          <p:cNvSpPr>
            <a:spLocks noGrp="1"/>
          </p:cNvSpPr>
          <p:nvPr>
            <p:ph type="sldNum" sz="quarter" idx="12"/>
          </p:nvPr>
        </p:nvSpPr>
        <p:spPr/>
        <p:txBody>
          <a:bodyPr/>
          <a:lstStyle/>
          <a:p>
            <a:fld id="{C949629F-E23F-4CA2-9C66-5F5F2EC91974}" type="slidenum">
              <a:rPr lang="en-US" smtClean="0"/>
              <a:t>50</a:t>
            </a:fld>
            <a:endParaRPr lang="en-US"/>
          </a:p>
        </p:txBody>
      </p:sp>
    </p:spTree>
    <p:extLst>
      <p:ext uri="{BB962C8B-B14F-4D97-AF65-F5344CB8AC3E}">
        <p14:creationId xmlns:p14="http://schemas.microsoft.com/office/powerpoint/2010/main" val="7765367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IV: </a:t>
            </a:r>
            <a:r>
              <a:rPr lang="en-US" b="1" i="1" dirty="0" err="1"/>
              <a:t>Santorio’s</a:t>
            </a:r>
            <a:r>
              <a:rPr lang="en-US" b="1" i="1" dirty="0"/>
              <a:t> Triviality Extension</a:t>
            </a:r>
            <a:endParaRPr lang="en-US" dirty="0"/>
          </a:p>
        </p:txBody>
      </p:sp>
      <p:sp>
        <p:nvSpPr>
          <p:cNvPr id="3" name="Content Placeholder 2"/>
          <p:cNvSpPr>
            <a:spLocks noGrp="1"/>
          </p:cNvSpPr>
          <p:nvPr>
            <p:ph idx="1"/>
          </p:nvPr>
        </p:nvSpPr>
        <p:spPr/>
        <p:txBody>
          <a:bodyPr>
            <a:normAutofit/>
          </a:bodyPr>
          <a:lstStyle/>
          <a:p>
            <a:r>
              <a:rPr lang="en-US" dirty="0"/>
              <a:t>One might block the collapse by rejecting </a:t>
            </a:r>
            <a:r>
              <a:rPr lang="en-US" b="1" dirty="0"/>
              <a:t>(NZ)</a:t>
            </a:r>
            <a:r>
              <a:rPr lang="en-US" dirty="0"/>
              <a:t>; classical semantics do, in fact, reject this principle</a:t>
            </a:r>
          </a:p>
          <a:p>
            <a:endParaRPr lang="en-US" dirty="0"/>
          </a:p>
          <a:p>
            <a:r>
              <a:rPr lang="en-US" dirty="0"/>
              <a:t>However, </a:t>
            </a:r>
            <a:r>
              <a:rPr lang="en-US" dirty="0" err="1"/>
              <a:t>Kratzer</a:t>
            </a:r>
            <a:r>
              <a:rPr lang="en-US" dirty="0"/>
              <a:t>/Lewis semantics also accept that would/might counterfactuals are </a:t>
            </a:r>
            <a:r>
              <a:rPr lang="en-US" i="1" dirty="0"/>
              <a:t>duals</a:t>
            </a:r>
            <a:r>
              <a:rPr lang="en-US" dirty="0"/>
              <a:t>, and from this </a:t>
            </a:r>
            <a:r>
              <a:rPr lang="en-US" b="1" dirty="0"/>
              <a:t>(PD)</a:t>
            </a:r>
            <a:r>
              <a:rPr lang="en-US" dirty="0"/>
              <a:t> follows already; hence, these semantic theories will not be helped by dropping </a:t>
            </a:r>
            <a:r>
              <a:rPr lang="en-US" b="1" dirty="0"/>
              <a:t>(NZ)</a:t>
            </a:r>
            <a:endParaRPr lang="en-US" dirty="0"/>
          </a:p>
          <a:p>
            <a:endParaRPr lang="en-US" dirty="0"/>
          </a:p>
          <a:p>
            <a:r>
              <a:rPr lang="en-US" dirty="0"/>
              <a:t>Dropping </a:t>
            </a:r>
            <a:r>
              <a:rPr lang="en-US" b="1" dirty="0"/>
              <a:t>(</a:t>
            </a:r>
            <a:r>
              <a:rPr lang="en-US" b="1" dirty="0" err="1"/>
              <a:t>Skyrm’s</a:t>
            </a:r>
            <a:r>
              <a:rPr lang="en-US" b="1" dirty="0"/>
              <a:t> Thesis)</a:t>
            </a:r>
            <a:r>
              <a:rPr lang="en-US" dirty="0"/>
              <a:t> would block collapse, but who would dream of doing such a thing? </a:t>
            </a:r>
          </a:p>
        </p:txBody>
      </p:sp>
      <p:sp>
        <p:nvSpPr>
          <p:cNvPr id="4" name="Slide Number Placeholder 3"/>
          <p:cNvSpPr>
            <a:spLocks noGrp="1"/>
          </p:cNvSpPr>
          <p:nvPr>
            <p:ph type="sldNum" sz="quarter" idx="12"/>
          </p:nvPr>
        </p:nvSpPr>
        <p:spPr/>
        <p:txBody>
          <a:bodyPr/>
          <a:lstStyle/>
          <a:p>
            <a:fld id="{C949629F-E23F-4CA2-9C66-5F5F2EC91974}" type="slidenum">
              <a:rPr lang="en-US" smtClean="0"/>
              <a:t>51</a:t>
            </a:fld>
            <a:endParaRPr lang="en-US"/>
          </a:p>
        </p:txBody>
      </p:sp>
    </p:spTree>
    <p:extLst>
      <p:ext uri="{BB962C8B-B14F-4D97-AF65-F5344CB8AC3E}">
        <p14:creationId xmlns:p14="http://schemas.microsoft.com/office/powerpoint/2010/main" val="7679922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V: Conclusion</a:t>
            </a:r>
            <a:endParaRPr lang="en-US" dirty="0"/>
          </a:p>
        </p:txBody>
      </p:sp>
      <p:sp>
        <p:nvSpPr>
          <p:cNvPr id="3" name="Content Placeholder 2"/>
          <p:cNvSpPr>
            <a:spLocks noGrp="1"/>
          </p:cNvSpPr>
          <p:nvPr>
            <p:ph idx="1"/>
          </p:nvPr>
        </p:nvSpPr>
        <p:spPr/>
        <p:txBody>
          <a:bodyPr/>
          <a:lstStyle/>
          <a:p>
            <a:r>
              <a:rPr lang="en-US" dirty="0"/>
              <a:t>The upshot is that two challenges for epistemic modals can be extended to make trouble for counterfactuals</a:t>
            </a:r>
          </a:p>
          <a:p>
            <a:endParaRPr lang="en-US" dirty="0"/>
          </a:p>
          <a:p>
            <a:r>
              <a:rPr lang="en-US" dirty="0" err="1"/>
              <a:t>Santorio</a:t>
            </a:r>
            <a:r>
              <a:rPr lang="en-US" dirty="0"/>
              <a:t> claims this part of a larger argument to the effect that a unified non-classical framework is needed to capture all modality</a:t>
            </a:r>
          </a:p>
          <a:p>
            <a:endParaRPr lang="en-US" dirty="0"/>
          </a:p>
          <a:p>
            <a:r>
              <a:rPr lang="en-US" dirty="0"/>
              <a:t>The first argument didn’t move me much; the second strikes me as more persuasive. But – again - I need to understand the debate more to weigh in with anything substantial; in lieu of that…</a:t>
            </a:r>
          </a:p>
        </p:txBody>
      </p:sp>
      <p:sp>
        <p:nvSpPr>
          <p:cNvPr id="4" name="Slide Number Placeholder 3"/>
          <p:cNvSpPr>
            <a:spLocks noGrp="1"/>
          </p:cNvSpPr>
          <p:nvPr>
            <p:ph type="sldNum" sz="quarter" idx="12"/>
          </p:nvPr>
        </p:nvSpPr>
        <p:spPr/>
        <p:txBody>
          <a:bodyPr/>
          <a:lstStyle/>
          <a:p>
            <a:fld id="{C949629F-E23F-4CA2-9C66-5F5F2EC91974}" type="slidenum">
              <a:rPr lang="en-US" smtClean="0"/>
              <a:t>52</a:t>
            </a:fld>
            <a:endParaRPr lang="en-US"/>
          </a:p>
        </p:txBody>
      </p:sp>
    </p:spTree>
    <p:extLst>
      <p:ext uri="{BB962C8B-B14F-4D97-AF65-F5344CB8AC3E}">
        <p14:creationId xmlns:p14="http://schemas.microsoft.com/office/powerpoint/2010/main" val="37076970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Here’s a picture of my cat:</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95108" y="1825625"/>
            <a:ext cx="5801784" cy="4351338"/>
          </a:xfrm>
        </p:spPr>
      </p:pic>
      <p:sp>
        <p:nvSpPr>
          <p:cNvPr id="5" name="Slide Number Placeholder 4"/>
          <p:cNvSpPr>
            <a:spLocks noGrp="1"/>
          </p:cNvSpPr>
          <p:nvPr>
            <p:ph type="sldNum" sz="quarter" idx="12"/>
          </p:nvPr>
        </p:nvSpPr>
        <p:spPr/>
        <p:txBody>
          <a:bodyPr/>
          <a:lstStyle/>
          <a:p>
            <a:fld id="{C949629F-E23F-4CA2-9C66-5F5F2EC91974}" type="slidenum">
              <a:rPr lang="en-US" smtClean="0"/>
              <a:t>53</a:t>
            </a:fld>
            <a:endParaRPr lang="en-US"/>
          </a:p>
        </p:txBody>
      </p:sp>
    </p:spTree>
    <p:extLst>
      <p:ext uri="{BB962C8B-B14F-4D97-AF65-F5344CB8AC3E}">
        <p14:creationId xmlns:p14="http://schemas.microsoft.com/office/powerpoint/2010/main" val="27502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 </a:t>
            </a:r>
            <a:r>
              <a:rPr lang="en-US" b="1" i="1" dirty="0" err="1"/>
              <a:t>Yalcin’s</a:t>
            </a:r>
            <a:r>
              <a:rPr lang="en-US" b="1" i="1" dirty="0"/>
              <a:t> Puzzle</a:t>
            </a:r>
            <a:endParaRPr lang="en-US" dirty="0"/>
          </a:p>
        </p:txBody>
      </p:sp>
      <p:sp>
        <p:nvSpPr>
          <p:cNvPr id="3" name="Content Placeholder 2"/>
          <p:cNvSpPr>
            <a:spLocks noGrp="1"/>
          </p:cNvSpPr>
          <p:nvPr>
            <p:ph idx="1"/>
          </p:nvPr>
        </p:nvSpPr>
        <p:spPr>
          <a:xfrm>
            <a:off x="838200" y="1690688"/>
            <a:ext cx="10515600" cy="4847271"/>
          </a:xfrm>
        </p:spPr>
        <p:txBody>
          <a:bodyPr>
            <a:normAutofit/>
          </a:bodyPr>
          <a:lstStyle/>
          <a:p>
            <a:r>
              <a:rPr lang="en-US" dirty="0"/>
              <a:t>The following principle can be extracted from these infelicities:</a:t>
            </a:r>
          </a:p>
          <a:p>
            <a:pPr marL="0" indent="0">
              <a:buNone/>
            </a:pPr>
            <a:r>
              <a:rPr lang="en-US" dirty="0"/>
              <a:t>	</a:t>
            </a:r>
            <a:r>
              <a:rPr lang="en-US" b="1" dirty="0"/>
              <a:t>(EC) </a:t>
            </a:r>
            <a:r>
              <a:rPr lang="en-US" dirty="0"/>
              <a:t>~P &amp; ◇P ⊨ ⊥</a:t>
            </a:r>
          </a:p>
          <a:p>
            <a:r>
              <a:rPr lang="en-US" dirty="0"/>
              <a:t>And the following is a plausible principle for epistemic modals: </a:t>
            </a:r>
          </a:p>
          <a:p>
            <a:pPr marL="0" indent="0">
              <a:buNone/>
            </a:pPr>
            <a:r>
              <a:rPr lang="en-US" dirty="0"/>
              <a:t>	</a:t>
            </a:r>
            <a:r>
              <a:rPr lang="en-US" b="1" dirty="0"/>
              <a:t>(NEF) </a:t>
            </a:r>
            <a:r>
              <a:rPr lang="en-US" dirty="0"/>
              <a:t>◇P ⊭ P</a:t>
            </a:r>
          </a:p>
          <a:p>
            <a:r>
              <a:rPr lang="en-US" dirty="0"/>
              <a:t>But these principles are inconsistent, e.g. </a:t>
            </a:r>
            <a:r>
              <a:rPr lang="en-US" b="1" dirty="0"/>
              <a:t>(EC) </a:t>
            </a:r>
            <a:r>
              <a:rPr lang="en-US" dirty="0"/>
              <a:t>validates*:</a:t>
            </a:r>
          </a:p>
          <a:p>
            <a:pPr marL="0" indent="0">
              <a:buNone/>
            </a:pPr>
            <a:r>
              <a:rPr lang="en-US" dirty="0"/>
              <a:t>	</a:t>
            </a:r>
            <a:r>
              <a:rPr lang="en-US" b="1" dirty="0"/>
              <a:t>(EF) </a:t>
            </a:r>
            <a:r>
              <a:rPr lang="en-US" dirty="0"/>
              <a:t>◇P ⊨ P</a:t>
            </a:r>
          </a:p>
          <a:p>
            <a:r>
              <a:rPr lang="en-US" dirty="0"/>
              <a:t>Which contradicts </a:t>
            </a:r>
            <a:r>
              <a:rPr lang="en-US" b="1" dirty="0"/>
              <a:t>(NEF)</a:t>
            </a:r>
            <a:r>
              <a:rPr lang="en-US" dirty="0"/>
              <a:t>, and is independently implausible as it requires if, say, “It might be raining” is true then “It’s raining” is</a:t>
            </a:r>
          </a:p>
          <a:p>
            <a:endParaRPr lang="en-US" dirty="0"/>
          </a:p>
          <a:p>
            <a:pPr marL="0" indent="0">
              <a:buNone/>
            </a:pPr>
            <a:r>
              <a:rPr lang="en-US" sz="2000" i="1" dirty="0"/>
              <a:t>*</a:t>
            </a:r>
            <a:r>
              <a:rPr lang="en-US" sz="2000" i="1" dirty="0" err="1"/>
              <a:t>Santorio</a:t>
            </a:r>
            <a:r>
              <a:rPr lang="en-US" sz="2000" i="1" dirty="0"/>
              <a:t> provides a proof of this in footnote 2. </a:t>
            </a:r>
          </a:p>
        </p:txBody>
      </p:sp>
      <p:sp>
        <p:nvSpPr>
          <p:cNvPr id="4" name="Slide Number Placeholder 3"/>
          <p:cNvSpPr>
            <a:spLocks noGrp="1"/>
          </p:cNvSpPr>
          <p:nvPr>
            <p:ph type="sldNum" sz="quarter" idx="12"/>
          </p:nvPr>
        </p:nvSpPr>
        <p:spPr/>
        <p:txBody>
          <a:bodyPr/>
          <a:lstStyle/>
          <a:p>
            <a:fld id="{C949629F-E23F-4CA2-9C66-5F5F2EC91974}" type="slidenum">
              <a:rPr lang="en-US" smtClean="0"/>
              <a:t>6</a:t>
            </a:fld>
            <a:endParaRPr lang="en-US"/>
          </a:p>
        </p:txBody>
      </p:sp>
    </p:spTree>
    <p:extLst>
      <p:ext uri="{BB962C8B-B14F-4D97-AF65-F5344CB8AC3E}">
        <p14:creationId xmlns:p14="http://schemas.microsoft.com/office/powerpoint/2010/main" val="380714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lstStyle/>
          <a:p>
            <a:r>
              <a:rPr lang="en-US" dirty="0" err="1"/>
              <a:t>Yalcin’s</a:t>
            </a:r>
            <a:r>
              <a:rPr lang="en-US" dirty="0"/>
              <a:t> challenge seems to be in finding a way to make sense of the indicated semantic infelicities, while respecting other plausible epistemic modal principles</a:t>
            </a:r>
            <a:endParaRPr lang="en-US" b="1" dirty="0"/>
          </a:p>
          <a:p>
            <a:endParaRPr lang="en-US" dirty="0"/>
          </a:p>
          <a:p>
            <a:r>
              <a:rPr lang="en-US" dirty="0"/>
              <a:t> </a:t>
            </a:r>
            <a:r>
              <a:rPr lang="en-US" dirty="0" err="1"/>
              <a:t>Santorio</a:t>
            </a:r>
            <a:r>
              <a:rPr lang="en-US" dirty="0"/>
              <a:t> suggests non-classical semantics will be needed </a:t>
            </a:r>
          </a:p>
          <a:p>
            <a:endParaRPr lang="en-US" dirty="0"/>
          </a:p>
          <a:p>
            <a:r>
              <a:rPr lang="en-US" dirty="0"/>
              <a:t>Importantly for our purposes, </a:t>
            </a:r>
            <a:r>
              <a:rPr lang="en-US" dirty="0" err="1"/>
              <a:t>Santorio</a:t>
            </a:r>
            <a:r>
              <a:rPr lang="en-US" dirty="0"/>
              <a:t> seeks to extend </a:t>
            </a:r>
            <a:r>
              <a:rPr lang="en-US" dirty="0" err="1"/>
              <a:t>Yalcin’s</a:t>
            </a:r>
            <a:r>
              <a:rPr lang="en-US" dirty="0"/>
              <a:t> puzzle to counterfactuals, and so extend this non-classical suggestion to counterfactuals as well; that takes us to </a:t>
            </a:r>
            <a:r>
              <a:rPr lang="en-US" b="1" i="1" dirty="0"/>
              <a:t>Part II</a:t>
            </a:r>
            <a:r>
              <a:rPr lang="en-US" i="1" dirty="0"/>
              <a:t>…</a:t>
            </a:r>
            <a:endParaRPr lang="en-US" dirty="0"/>
          </a:p>
        </p:txBody>
      </p:sp>
      <p:sp>
        <p:nvSpPr>
          <p:cNvPr id="4" name="Slide Number Placeholder 3"/>
          <p:cNvSpPr>
            <a:spLocks noGrp="1"/>
          </p:cNvSpPr>
          <p:nvPr>
            <p:ph type="sldNum" sz="quarter" idx="12"/>
          </p:nvPr>
        </p:nvSpPr>
        <p:spPr/>
        <p:txBody>
          <a:bodyPr/>
          <a:lstStyle/>
          <a:p>
            <a:fld id="{C949629F-E23F-4CA2-9C66-5F5F2EC91974}" type="slidenum">
              <a:rPr lang="en-US" smtClean="0"/>
              <a:t>7</a:t>
            </a:fld>
            <a:endParaRPr lang="en-US"/>
          </a:p>
        </p:txBody>
      </p:sp>
    </p:spTree>
    <p:extLst>
      <p:ext uri="{BB962C8B-B14F-4D97-AF65-F5344CB8AC3E}">
        <p14:creationId xmlns:p14="http://schemas.microsoft.com/office/powerpoint/2010/main" val="259189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In anticipation of the extension, </a:t>
            </a:r>
            <a:r>
              <a:rPr lang="en-US" dirty="0" err="1"/>
              <a:t>Santorio</a:t>
            </a:r>
            <a:r>
              <a:rPr lang="en-US" dirty="0"/>
              <a:t> first motivates accepting Conditional Excluded Middle in analyses of counterfactuals:</a:t>
            </a:r>
          </a:p>
          <a:p>
            <a:pPr marL="0" indent="0">
              <a:buNone/>
            </a:pPr>
            <a:r>
              <a:rPr lang="en-US" dirty="0"/>
              <a:t>	</a:t>
            </a:r>
            <a:r>
              <a:rPr lang="en-US" b="1" dirty="0"/>
              <a:t>(CEM) </a:t>
            </a:r>
            <a:r>
              <a:rPr lang="en-US" dirty="0"/>
              <a:t>⊨ (P &gt; Q) v (P &gt; ~Q)</a:t>
            </a:r>
          </a:p>
          <a:p>
            <a:pPr marL="0" indent="0">
              <a:buNone/>
            </a:pPr>
            <a:endParaRPr lang="en-US" dirty="0"/>
          </a:p>
          <a:p>
            <a:r>
              <a:rPr lang="en-US" dirty="0"/>
              <a:t>This principle is rejected by Lewis’s counterfactual semantics</a:t>
            </a:r>
          </a:p>
          <a:p>
            <a:endParaRPr lang="en-US" dirty="0"/>
          </a:p>
          <a:p>
            <a:r>
              <a:rPr lang="en-US" dirty="0"/>
              <a:t>But </a:t>
            </a:r>
            <a:r>
              <a:rPr lang="en-US" b="1" dirty="0"/>
              <a:t>(CEM) </a:t>
            </a:r>
            <a:r>
              <a:rPr lang="en-US" dirty="0"/>
              <a:t>can be motivated by observing counterfactuals are </a:t>
            </a:r>
            <a:r>
              <a:rPr lang="en-US" i="1" dirty="0" err="1"/>
              <a:t>scopeless</a:t>
            </a:r>
            <a:r>
              <a:rPr lang="en-US" dirty="0"/>
              <a:t> with respect to </a:t>
            </a:r>
            <a:r>
              <a:rPr lang="en-US" i="1" dirty="0"/>
              <a:t>negation</a:t>
            </a:r>
            <a:r>
              <a:rPr lang="en-US" dirty="0"/>
              <a:t> </a:t>
            </a:r>
          </a:p>
        </p:txBody>
      </p:sp>
      <p:sp>
        <p:nvSpPr>
          <p:cNvPr id="4" name="Slide Number Placeholder 3"/>
          <p:cNvSpPr>
            <a:spLocks noGrp="1"/>
          </p:cNvSpPr>
          <p:nvPr>
            <p:ph type="sldNum" sz="quarter" idx="12"/>
          </p:nvPr>
        </p:nvSpPr>
        <p:spPr/>
        <p:txBody>
          <a:bodyPr/>
          <a:lstStyle/>
          <a:p>
            <a:fld id="{C949629F-E23F-4CA2-9C66-5F5F2EC91974}" type="slidenum">
              <a:rPr lang="en-US" smtClean="0"/>
              <a:t>8</a:t>
            </a:fld>
            <a:endParaRPr lang="en-US"/>
          </a:p>
        </p:txBody>
      </p:sp>
    </p:spTree>
    <p:extLst>
      <p:ext uri="{BB962C8B-B14F-4D97-AF65-F5344CB8AC3E}">
        <p14:creationId xmlns:p14="http://schemas.microsoft.com/office/powerpoint/2010/main" val="145220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Part II: </a:t>
            </a:r>
            <a:r>
              <a:rPr lang="en-US" b="1" i="1" dirty="0" err="1"/>
              <a:t>Santorio’s</a:t>
            </a:r>
            <a:r>
              <a:rPr lang="en-US" b="1" i="1" dirty="0"/>
              <a:t> Extension of </a:t>
            </a:r>
            <a:r>
              <a:rPr lang="en-US" b="1" i="1" dirty="0" err="1"/>
              <a:t>Yalcin’s</a:t>
            </a:r>
            <a:r>
              <a:rPr lang="en-US" b="1" i="1" dirty="0"/>
              <a:t> Puzzle</a:t>
            </a:r>
            <a:endParaRPr lang="en-US" dirty="0"/>
          </a:p>
        </p:txBody>
      </p:sp>
      <p:sp>
        <p:nvSpPr>
          <p:cNvPr id="3" name="Content Placeholder 2"/>
          <p:cNvSpPr>
            <a:spLocks noGrp="1"/>
          </p:cNvSpPr>
          <p:nvPr>
            <p:ph idx="1"/>
          </p:nvPr>
        </p:nvSpPr>
        <p:spPr/>
        <p:txBody>
          <a:bodyPr>
            <a:normAutofit/>
          </a:bodyPr>
          <a:lstStyle/>
          <a:p>
            <a:r>
              <a:rPr lang="en-US" dirty="0"/>
              <a:t>A logical operator A (e.g. counterfactual operator) exhibits the </a:t>
            </a:r>
            <a:r>
              <a:rPr lang="en-US" i="1" dirty="0" err="1"/>
              <a:t>scopeless</a:t>
            </a:r>
            <a:r>
              <a:rPr lang="en-US" i="1" dirty="0"/>
              <a:t> property</a:t>
            </a:r>
            <a:r>
              <a:rPr lang="en-US" dirty="0"/>
              <a:t> with respect to some logical operator B (e.g. negation; existential quantifier) when B can be syntactically shifted through A without affecting the truth-value of complex expressions of which A and B are syntactic components*</a:t>
            </a:r>
          </a:p>
          <a:p>
            <a:endParaRPr lang="en-US" dirty="0"/>
          </a:p>
          <a:p>
            <a:r>
              <a:rPr lang="en-US" dirty="0"/>
              <a:t>Counterfactual-would (with respect to negation) is an example operator that exhibits the </a:t>
            </a:r>
            <a:r>
              <a:rPr lang="en-US" dirty="0" err="1"/>
              <a:t>scopeless</a:t>
            </a:r>
            <a:r>
              <a:rPr lang="en-US" dirty="0"/>
              <a:t> property</a:t>
            </a:r>
          </a:p>
          <a:p>
            <a:endParaRPr lang="en-US" dirty="0"/>
          </a:p>
          <a:p>
            <a:pPr marL="0" indent="0">
              <a:buNone/>
            </a:pPr>
            <a:r>
              <a:rPr lang="en-US" sz="2000" i="1" dirty="0"/>
              <a:t>*Or at least this is how it seems to me ‘</a:t>
            </a:r>
            <a:r>
              <a:rPr lang="en-US" sz="2000" i="1" dirty="0" err="1"/>
              <a:t>scopeless</a:t>
            </a:r>
            <a:r>
              <a:rPr lang="en-US" sz="2000" i="1" dirty="0"/>
              <a:t>’ would be defined; I wasn’t able to find a definition </a:t>
            </a:r>
          </a:p>
        </p:txBody>
      </p:sp>
      <p:sp>
        <p:nvSpPr>
          <p:cNvPr id="4" name="Slide Number Placeholder 3"/>
          <p:cNvSpPr>
            <a:spLocks noGrp="1"/>
          </p:cNvSpPr>
          <p:nvPr>
            <p:ph type="sldNum" sz="quarter" idx="12"/>
          </p:nvPr>
        </p:nvSpPr>
        <p:spPr/>
        <p:txBody>
          <a:bodyPr/>
          <a:lstStyle/>
          <a:p>
            <a:fld id="{C949629F-E23F-4CA2-9C66-5F5F2EC91974}" type="slidenum">
              <a:rPr lang="en-US" smtClean="0"/>
              <a:t>9</a:t>
            </a:fld>
            <a:endParaRPr lang="en-US"/>
          </a:p>
        </p:txBody>
      </p:sp>
    </p:spTree>
    <p:extLst>
      <p:ext uri="{BB962C8B-B14F-4D97-AF65-F5344CB8AC3E}">
        <p14:creationId xmlns:p14="http://schemas.microsoft.com/office/powerpoint/2010/main" val="115004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1052</TotalTime>
  <Words>2841</Words>
  <Application>Microsoft Office PowerPoint</Application>
  <PresentationFormat>Widescreen</PresentationFormat>
  <Paragraphs>461</Paragraphs>
  <Slides>53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Calibri Light</vt:lpstr>
      <vt:lpstr>Wingdings</vt:lpstr>
      <vt:lpstr>Office Theme</vt:lpstr>
      <vt:lpstr>Santorio’s Non-Classical Counterfactuals </vt:lpstr>
      <vt:lpstr>The Big Picture </vt:lpstr>
      <vt:lpstr>Overview</vt:lpstr>
      <vt:lpstr>Part I: Yalcin’s Puzzle</vt:lpstr>
      <vt:lpstr>Part I: Yalcin’s Puzzle</vt:lpstr>
      <vt:lpstr>Part I: Yalcin’s Puzzle</vt:lpstr>
      <vt:lpstr>Part I: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 Santorio’s Extension of Yalcin’s Puzzle</vt:lpstr>
      <vt:lpstr>Part III: Triviality Results</vt:lpstr>
      <vt:lpstr>Part III: Triviality Results</vt:lpstr>
      <vt:lpstr>Part III: Triviality Results</vt:lpstr>
      <vt:lpstr>Part III: Triviality Results</vt:lpstr>
      <vt:lpstr>Part III: Triviality Results</vt:lpstr>
      <vt:lpstr>Part III: Triviality Results</vt:lpstr>
      <vt:lpstr>Part III: Triviality Results</vt:lpstr>
      <vt:lpstr>Part III: Triviality Results</vt:lpstr>
      <vt:lpstr>Part III: Triviality Results</vt:lpstr>
      <vt:lpstr>Part III: Triviality Results</vt:lpstr>
      <vt:lpstr>Part III: Triviality Results</vt:lpstr>
      <vt:lpstr>Part IV: Santorio’s Triviality Extension</vt:lpstr>
      <vt:lpstr>Part IV: Santorio’s Triviality Extension</vt:lpstr>
      <vt:lpstr>Part IV: Santorio’s Triviality Extension</vt:lpstr>
      <vt:lpstr>Part IV: Santorio’s Triviality Extension</vt:lpstr>
      <vt:lpstr>Part IV: Santorio’s Triviality Extension</vt:lpstr>
      <vt:lpstr>Part IV: Santorio’s Triviality Extension</vt:lpstr>
      <vt:lpstr>Part IV: Santorio’s Triviality Extension</vt:lpstr>
      <vt:lpstr>Part IV: Santorio’s Triviality Extension</vt:lpstr>
      <vt:lpstr>Part IV: Santorio’s Triviality Extension</vt:lpstr>
      <vt:lpstr>Part IV: Santorio’s Triviality Extension</vt:lpstr>
      <vt:lpstr>Part IV: Santorio’s Triviality Extension</vt:lpstr>
      <vt:lpstr>Part IV: Santorio’s Triviality Extension</vt:lpstr>
      <vt:lpstr>Part V: Conclusion</vt:lpstr>
      <vt:lpstr>Here’s a picture of my cat:</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Santorio’s Non-Classical Counterfactuals</dc:title>
  <dc:creator>John Beverley</dc:creator>
  <cp:lastModifiedBy>John Beverley</cp:lastModifiedBy>
  <cp:revision>63</cp:revision>
  <dcterms:created xsi:type="dcterms:W3CDTF">2018-06-04T15:24:33Z</dcterms:created>
  <dcterms:modified xsi:type="dcterms:W3CDTF">2018-06-05T23:12:31Z</dcterms:modified>
</cp:coreProperties>
</file>